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6"/>
  </p:notesMasterIdLst>
  <p:handoutMasterIdLst>
    <p:handoutMasterId r:id="rId47"/>
  </p:handoutMasterIdLst>
  <p:sldIdLst>
    <p:sldId id="257" r:id="rId2"/>
    <p:sldId id="260" r:id="rId3"/>
    <p:sldId id="273" r:id="rId4"/>
    <p:sldId id="347" r:id="rId5"/>
    <p:sldId id="360" r:id="rId6"/>
    <p:sldId id="348" r:id="rId7"/>
    <p:sldId id="314" r:id="rId8"/>
    <p:sldId id="315" r:id="rId9"/>
    <p:sldId id="353" r:id="rId10"/>
    <p:sldId id="354" r:id="rId11"/>
    <p:sldId id="355" r:id="rId12"/>
    <p:sldId id="275" r:id="rId13"/>
    <p:sldId id="274" r:id="rId14"/>
    <p:sldId id="276" r:id="rId15"/>
    <p:sldId id="277" r:id="rId16"/>
    <p:sldId id="278" r:id="rId17"/>
    <p:sldId id="349" r:id="rId18"/>
    <p:sldId id="279" r:id="rId19"/>
    <p:sldId id="280" r:id="rId20"/>
    <p:sldId id="281" r:id="rId21"/>
    <p:sldId id="282" r:id="rId22"/>
    <p:sldId id="284" r:id="rId23"/>
    <p:sldId id="285" r:id="rId24"/>
    <p:sldId id="373" r:id="rId25"/>
    <p:sldId id="374" r:id="rId26"/>
    <p:sldId id="261" r:id="rId27"/>
    <p:sldId id="263" r:id="rId28"/>
    <p:sldId id="264" r:id="rId29"/>
    <p:sldId id="294" r:id="rId30"/>
    <p:sldId id="268" r:id="rId31"/>
    <p:sldId id="286" r:id="rId32"/>
    <p:sldId id="376" r:id="rId33"/>
    <p:sldId id="378" r:id="rId34"/>
    <p:sldId id="269" r:id="rId35"/>
    <p:sldId id="289" r:id="rId36"/>
    <p:sldId id="290" r:id="rId37"/>
    <p:sldId id="291" r:id="rId38"/>
    <p:sldId id="358" r:id="rId39"/>
    <p:sldId id="359" r:id="rId40"/>
    <p:sldId id="380" r:id="rId41"/>
    <p:sldId id="381" r:id="rId42"/>
    <p:sldId id="328" r:id="rId43"/>
    <p:sldId id="329" r:id="rId44"/>
    <p:sldId id="346" r:id="rId4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>
        <p:scale>
          <a:sx n="80" d="100"/>
          <a:sy n="80" d="100"/>
        </p:scale>
        <p:origin x="-107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5CAF4-3318-4F9D-9D27-8D6C7DE91026}" type="datetimeFigureOut">
              <a:rPr lang="el-GR" smtClean="0"/>
              <a:pPr/>
              <a:t>23/4/2019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ED0BB-80A3-4DB2-A06A-20CA5A189F2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90853-8039-4BD6-B41F-AC23495C74F4}" type="datetimeFigureOut">
              <a:rPr lang="el-GR" smtClean="0"/>
              <a:pPr/>
              <a:t>23/4/2019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1EAA1-F87E-48DD-84DB-A9FE1045727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EAA1-F87E-48DD-84DB-A9FE10457276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1EAA1-F87E-48DD-84DB-A9FE10457276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B76A-CF08-45B9-B513-5CB3060A4D10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2947-64D8-44C8-9BA0-88CF0C0098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B76A-CF08-45B9-B513-5CB3060A4D10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2947-64D8-44C8-9BA0-88CF0C0098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B76A-CF08-45B9-B513-5CB3060A4D10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2947-64D8-44C8-9BA0-88CF0C0098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B76A-CF08-45B9-B513-5CB3060A4D10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2947-64D8-44C8-9BA0-88CF0C0098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B76A-CF08-45B9-B513-5CB3060A4D10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2947-64D8-44C8-9BA0-88CF0C0098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B76A-CF08-45B9-B513-5CB3060A4D10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2947-64D8-44C8-9BA0-88CF0C0098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B76A-CF08-45B9-B513-5CB3060A4D10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2947-64D8-44C8-9BA0-88CF0C0098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B76A-CF08-45B9-B513-5CB3060A4D10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2947-64D8-44C8-9BA0-88CF0C0098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B76A-CF08-45B9-B513-5CB3060A4D10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2947-64D8-44C8-9BA0-88CF0C0098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B76A-CF08-45B9-B513-5CB3060A4D10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2947-64D8-44C8-9BA0-88CF0C0098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B76A-CF08-45B9-B513-5CB3060A4D10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D2A2947-64D8-44C8-9BA0-88CF0C0098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1BB76A-CF08-45B9-B513-5CB3060A4D10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2A2947-64D8-44C8-9BA0-88CF0C00981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pPr algn="ctr">
              <a:buNone/>
            </a:pPr>
            <a:r>
              <a:rPr lang="el-GR" sz="3200" b="1" dirty="0" smtClean="0"/>
              <a:t>Δασμολόγιο </a:t>
            </a:r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                      </a:t>
            </a:r>
          </a:p>
          <a:p>
            <a:pPr>
              <a:buNone/>
            </a:pPr>
            <a:r>
              <a:rPr lang="el-GR" dirty="0" smtClean="0"/>
              <a:t>                                             </a:t>
            </a:r>
            <a:endParaRPr lang="en-US" dirty="0"/>
          </a:p>
        </p:txBody>
      </p:sp>
      <p:pic>
        <p:nvPicPr>
          <p:cNvPr id="4" name="Picture 5" descr="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ustomsLogo(col2) BIG FINAL COLOUR COMPRESS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/>
          <a:lstStyle/>
          <a:p>
            <a:r>
              <a:rPr lang="el-GR" sz="2400" dirty="0" smtClean="0">
                <a:latin typeface="+mn-lt"/>
              </a:rPr>
              <a:t>Προκαταρκτικές διατάξεις δασμολογίου</a:t>
            </a:r>
            <a:endParaRPr lang="el-GR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>Τίτλος ΙΙ Ειδικές διατάξεις</a:t>
            </a:r>
          </a:p>
          <a:p>
            <a:pPr>
              <a:buNone/>
            </a:pPr>
            <a:r>
              <a:rPr lang="el-GR" dirty="0" smtClean="0"/>
              <a:t>α - Προϊόντα που προορίζονται για ορισμένες κατηγορίες πλοίων και για εξέδρες γεώτρησης ή εκμετάλλευσης</a:t>
            </a:r>
          </a:p>
          <a:p>
            <a:pPr>
              <a:buNone/>
            </a:pPr>
            <a:r>
              <a:rPr lang="el-GR" dirty="0" smtClean="0"/>
              <a:t>β - Πολιτικά αεροσκάφη και προϊόντα που προορίζονται για πολιτικά αεροσκάφη</a:t>
            </a:r>
          </a:p>
          <a:p>
            <a:pPr>
              <a:buNone/>
            </a:pPr>
            <a:r>
              <a:rPr lang="el-GR" dirty="0" smtClean="0"/>
              <a:t>γ - Φαρμακευτικά προϊόντα</a:t>
            </a:r>
          </a:p>
          <a:p>
            <a:pPr>
              <a:buNone/>
            </a:pPr>
            <a:r>
              <a:rPr lang="el-GR" dirty="0" smtClean="0"/>
              <a:t>δ - Επιβολή δασμού κατ' αποκοπή</a:t>
            </a:r>
          </a:p>
          <a:p>
            <a:pPr>
              <a:buNone/>
            </a:pPr>
            <a:r>
              <a:rPr lang="el-GR" dirty="0" smtClean="0"/>
              <a:t>ε - Συσκευασίες</a:t>
            </a:r>
          </a:p>
          <a:p>
            <a:pPr>
              <a:buNone/>
            </a:pPr>
            <a:r>
              <a:rPr lang="el-GR" dirty="0" smtClean="0"/>
              <a:t>στ - Ευνοϊκή δασμολογική μεταχείριση λόγω της φύσεως των εμπορευμάτων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/>
          <a:lstStyle/>
          <a:p>
            <a:r>
              <a:rPr lang="el-GR" sz="2400" dirty="0" smtClean="0">
                <a:latin typeface="+mn-lt"/>
              </a:rPr>
              <a:t>Προκαταρκτικές διατάξεις δασμολογίου</a:t>
            </a:r>
            <a:endParaRPr lang="el-GR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l-GR" dirty="0" smtClean="0"/>
              <a:t>Κατάλογος σημείων, συντομογραφιών και συμβόλων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  Επεξηγεί σύμβολα σχετικά με την κωδικοποίηση, με εφαρμογή δασμών, με συμπληρωματικές μονάδες </a:t>
            </a:r>
            <a:r>
              <a:rPr lang="el-GR" dirty="0" err="1" smtClean="0"/>
              <a:t>κ.λ.π</a:t>
            </a:r>
            <a:r>
              <a:rPr lang="el-GR" dirty="0" smtClean="0"/>
              <a:t>.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Κατάλογος των συμπληρωματικών μονάδων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  Επεξηγεί τι σημαίνουν οι συμπληρωματικές μονάδες που φαίνονται στην αντίστοιχη στήλη της Συνδυασμένης Ονοματολογίας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 smtClean="0">
                <a:latin typeface="+mn-lt"/>
              </a:rPr>
              <a:t>Γενικοί κανόνες για την ερμηνεία της Συνδυασμένης Ονοματολογίας</a:t>
            </a:r>
            <a:endParaRPr lang="el-GR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l-GR" dirty="0" smtClean="0"/>
              <a:t>   Μέρος πρώτο – Προκαταρκτικές διατάξεις της Συνδυασμένης Ονοματολογίας </a:t>
            </a: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 smtClean="0">
                <a:latin typeface="+mn-lt"/>
              </a:rPr>
              <a:t>Κανόνας 1</a:t>
            </a:r>
            <a:endParaRPr lang="el-GR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Η κατάταξη γίνεται σύμφωνα με 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 το κείμενο των κλάσεων</a:t>
            </a:r>
          </a:p>
          <a:p>
            <a:pPr>
              <a:buFont typeface="Wingdings" pitchFamily="2" charset="2"/>
              <a:buChar char="v"/>
            </a:pPr>
            <a:endParaRPr lang="el-GR" dirty="0" smtClean="0"/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 το κείμενο των σημειώσεων των κεφαλαίων και των τμημάτων και</a:t>
            </a:r>
          </a:p>
          <a:p>
            <a:pPr>
              <a:buFont typeface="Wingdings" pitchFamily="2" charset="2"/>
              <a:buChar char="v"/>
            </a:pPr>
            <a:endParaRPr lang="el-GR" dirty="0" smtClean="0"/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 με τους επόμενους κανόνες (νοουμένου ότι δεν αντιτίθενται στο κείμενο των κλάσεων και σημειώσεων)</a:t>
            </a: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latin typeface="+mn-lt"/>
              </a:rPr>
              <a:t/>
            </a:r>
            <a:br>
              <a:rPr lang="el-GR" sz="2400" dirty="0" smtClean="0">
                <a:latin typeface="+mn-lt"/>
              </a:rPr>
            </a:br>
            <a:r>
              <a:rPr lang="el-GR" sz="2400" b="1" u="sng" dirty="0" smtClean="0"/>
              <a:t/>
            </a:r>
            <a:br>
              <a:rPr lang="el-GR" sz="2400" b="1" u="sng" dirty="0" smtClean="0"/>
            </a:br>
            <a:r>
              <a:rPr lang="el-GR" sz="2400" dirty="0" smtClean="0"/>
              <a:t> </a:t>
            </a:r>
            <a:r>
              <a:rPr lang="el-GR" sz="2700" b="1" dirty="0" smtClean="0">
                <a:latin typeface="+mn-lt"/>
              </a:rPr>
              <a:t>Κανόνας 2</a:t>
            </a:r>
            <a:endParaRPr lang="el-GR" sz="27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227320"/>
          </a:xfrm>
        </p:spPr>
        <p:txBody>
          <a:bodyPr/>
          <a:lstStyle/>
          <a:p>
            <a:pPr>
              <a:buNone/>
            </a:pPr>
            <a:endParaRPr lang="el-GR" u="sng" dirty="0" smtClean="0"/>
          </a:p>
          <a:p>
            <a:pPr>
              <a:buNone/>
            </a:pPr>
            <a:r>
              <a:rPr lang="el-GR" b="1" dirty="0" smtClean="0"/>
              <a:t>   </a:t>
            </a:r>
            <a:r>
              <a:rPr lang="el-GR" sz="2400" dirty="0" smtClean="0">
                <a:solidFill>
                  <a:schemeClr val="tx2"/>
                </a:solidFill>
                <a:ea typeface="+mj-ea"/>
                <a:cs typeface="+mj-cs"/>
              </a:rPr>
              <a:t>Κανόνας 2α</a:t>
            </a:r>
          </a:p>
          <a:p>
            <a:pPr>
              <a:buFont typeface="Wingdings" pitchFamily="2" charset="2"/>
              <a:buChar char="v"/>
            </a:pPr>
            <a:endParaRPr lang="el-GR" dirty="0" smtClean="0"/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Μη πλήρες ή τελειωμένο</a:t>
            </a:r>
          </a:p>
          <a:p>
            <a:pPr>
              <a:buNone/>
            </a:pPr>
            <a:r>
              <a:rPr lang="el-GR" dirty="0" smtClean="0"/>
              <a:t>   Κατατάσσεται στην κλάση του τελειωμένου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Ασυναρμολόγητο  - Αποσυναρμολογημένο</a:t>
            </a:r>
          </a:p>
          <a:p>
            <a:pPr>
              <a:buNone/>
            </a:pPr>
            <a:r>
              <a:rPr lang="el-GR" dirty="0" smtClean="0"/>
              <a:t>   Κατατάσσεται στην κλάση του τελικού προϊόντος</a:t>
            </a: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l-GR" sz="2400" dirty="0" smtClean="0"/>
              <a:t> </a:t>
            </a:r>
            <a:r>
              <a:rPr lang="el-GR" sz="2700" b="1" dirty="0" smtClean="0">
                <a:latin typeface="+mn-lt"/>
              </a:rPr>
              <a:t>Κανόνας 2 </a:t>
            </a:r>
            <a:r>
              <a:rPr lang="el-GR" sz="2400" b="1" u="sng" dirty="0" smtClean="0"/>
              <a:t/>
            </a:r>
            <a:br>
              <a:rPr lang="el-GR" sz="2400" b="1" u="sng" dirty="0" smtClean="0"/>
            </a:br>
            <a:endParaRPr lang="el-GR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el-GR" sz="2800" dirty="0" smtClean="0"/>
              <a:t>  </a:t>
            </a:r>
          </a:p>
          <a:p>
            <a:pPr>
              <a:buNone/>
            </a:pPr>
            <a:r>
              <a:rPr lang="el-GR" sz="2400" dirty="0" smtClean="0">
                <a:solidFill>
                  <a:schemeClr val="tx2"/>
                </a:solidFill>
                <a:ea typeface="+mj-ea"/>
                <a:cs typeface="+mj-cs"/>
              </a:rPr>
              <a:t>Κανόνας 2β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Κάθε αναφορά σε μια ύλη μέσα σε ορισμένη κλάση καλύπτει την ύλη είτε σε αμιγή κατάσταση είτε αναμειγμένη ή συνδυασμένη με άλλες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Κάθε αναφορά σε τεχνουργήματα από ορισμένη ύλη καλύπτει τα τεχνουργήματα που αποτελούνται είτε εξολοκλήρου είτε μερικών από αυτή την ύλη. </a:t>
            </a:r>
          </a:p>
          <a:p>
            <a:pPr>
              <a:buNone/>
            </a:pPr>
            <a:r>
              <a:rPr lang="el-GR" dirty="0" smtClean="0"/>
              <a:t>   Η κατάταξη των αναμειγμένων ή σύνθετων ειδών γίνεται με τη βοήθεια του κανόνα 3 </a:t>
            </a:r>
          </a:p>
          <a:p>
            <a:pPr>
              <a:buFont typeface="Wingdings" pitchFamily="2" charset="2"/>
              <a:buChar char="v"/>
            </a:pPr>
            <a:endParaRPr lang="el-GR" dirty="0" smtClean="0"/>
          </a:p>
          <a:p>
            <a:pPr>
              <a:buFont typeface="Wingdings" pitchFamily="2" charset="2"/>
              <a:buChar char="v"/>
            </a:pPr>
            <a:endParaRPr lang="el-GR" dirty="0" smtClean="0"/>
          </a:p>
          <a:p>
            <a:pPr>
              <a:buFont typeface="Wingdings" pitchFamily="2" charset="2"/>
              <a:buChar char="v"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b="1" u="sng" dirty="0" smtClean="0"/>
          </a:p>
          <a:p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el-GR" sz="2400" b="1" dirty="0" smtClean="0">
                <a:latin typeface="+mn-lt"/>
              </a:rPr>
              <a:t>Κανόνας  3</a:t>
            </a:r>
            <a:endParaRPr lang="el-GR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   Όταν ένα προϊόν μπορεί εκ πρώτης όψεως να καταταγεί σε δύο ή περισσότερες κλάσεις εφαρμόζονται ανάλογα τα πιο κάτω:</a:t>
            </a:r>
          </a:p>
          <a:p>
            <a:pPr>
              <a:buNone/>
            </a:pPr>
            <a:r>
              <a:rPr lang="el-GR" sz="2400" dirty="0" smtClean="0">
                <a:solidFill>
                  <a:schemeClr val="tx2"/>
                </a:solidFill>
                <a:ea typeface="+mj-ea"/>
                <a:cs typeface="+mj-cs"/>
              </a:rPr>
              <a:t>Κανόνας 3α </a:t>
            </a:r>
          </a:p>
          <a:p>
            <a:pPr>
              <a:buNone/>
            </a:pPr>
            <a:r>
              <a:rPr lang="el-GR" dirty="0" smtClean="0"/>
              <a:t>    Η περισσότερο εξειδικευμένη κλάση πρέπει να έχει προτεραιότητα έναντι των κλάσεων με γενικότερο περιεχόμενο</a:t>
            </a:r>
          </a:p>
          <a:p>
            <a:pPr>
              <a:buNone/>
            </a:pPr>
            <a:r>
              <a:rPr lang="el-GR" sz="2400" dirty="0" smtClean="0">
                <a:solidFill>
                  <a:schemeClr val="tx2"/>
                </a:solidFill>
                <a:ea typeface="+mj-ea"/>
                <a:cs typeface="+mj-cs"/>
              </a:rPr>
              <a:t>Κανόνας 3β </a:t>
            </a:r>
          </a:p>
          <a:p>
            <a:pPr>
              <a:buNone/>
            </a:pPr>
            <a:r>
              <a:rPr lang="el-GR" dirty="0" smtClean="0"/>
              <a:t>   Τα αναμεμειγμένα προϊόντα, τα τεχνουργήματα από διάφορες ύλες και τα εμπορεύματα που παρουσιάζονται σε σύνολα συσκευασμένα για τη λιανική πώληση κατατάσσονται σύμφωνα με την ύλη ή το είδος που προσδίδει </a:t>
            </a:r>
            <a:r>
              <a:rPr lang="el-GR" dirty="0" err="1" smtClean="0"/>
              <a:t>σ΄αυτά</a:t>
            </a:r>
            <a:r>
              <a:rPr lang="el-GR" dirty="0" smtClean="0"/>
              <a:t> τον ουσιώδη χαρακτήρα 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Εγκύκλιος ΕΕ-»Τ»(398) κατευθυντήριες οδηγίες για τα «σετ»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200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latin typeface="+mn-lt"/>
              </a:rPr>
              <a:t>Κανόνας  3</a:t>
            </a:r>
            <a:endParaRPr lang="el-GR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   </a:t>
            </a:r>
          </a:p>
          <a:p>
            <a:pPr>
              <a:buNone/>
            </a:pPr>
            <a:r>
              <a:rPr lang="el-GR" sz="2400" dirty="0" smtClean="0">
                <a:solidFill>
                  <a:schemeClr val="tx2"/>
                </a:solidFill>
                <a:ea typeface="+mj-ea"/>
                <a:cs typeface="+mj-cs"/>
              </a:rPr>
              <a:t>Κανόνας 3γ </a:t>
            </a:r>
          </a:p>
          <a:p>
            <a:pPr>
              <a:buNone/>
            </a:pPr>
            <a:r>
              <a:rPr lang="el-GR" dirty="0" smtClean="0"/>
              <a:t>    Όπου η κατάταξη δεν μπορεί να γίνει με τους κανόνες 3α </a:t>
            </a:r>
            <a:r>
              <a:rPr lang="el-GR" baseline="30000" dirty="0" smtClean="0"/>
              <a:t> </a:t>
            </a:r>
            <a:r>
              <a:rPr lang="el-GR" dirty="0" smtClean="0"/>
              <a:t>και 3β το προϊόν κατατάσσεται στην τελευταία κατά σειρά αρίθμησης κλάση μεταξύ των κλάσεων που μπορούν να ληφθούν υπόψη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35736"/>
          </a:xfrm>
        </p:spPr>
        <p:txBody>
          <a:bodyPr>
            <a:normAutofit fontScale="90000"/>
          </a:bodyPr>
          <a:lstStyle/>
          <a:p>
            <a:r>
              <a:rPr lang="el-GR" sz="2400" b="1" dirty="0" smtClean="0">
                <a:latin typeface="+mn-lt"/>
              </a:rPr>
              <a:t/>
            </a:r>
            <a:br>
              <a:rPr lang="el-GR" sz="2400" b="1" dirty="0" smtClean="0">
                <a:latin typeface="+mn-lt"/>
              </a:rPr>
            </a:br>
            <a:r>
              <a:rPr lang="el-GR" sz="2400" b="1" dirty="0" smtClean="0">
                <a:latin typeface="+mn-lt"/>
              </a:rPr>
              <a:t/>
            </a:r>
            <a:br>
              <a:rPr lang="el-GR" sz="2400" b="1" dirty="0" smtClean="0">
                <a:latin typeface="+mn-lt"/>
              </a:rPr>
            </a:br>
            <a:r>
              <a:rPr lang="el-GR" sz="2400" b="1" dirty="0" smtClean="0">
                <a:latin typeface="+mn-lt"/>
              </a:rPr>
              <a:t/>
            </a:r>
            <a:br>
              <a:rPr lang="el-GR" sz="2400" b="1" dirty="0" smtClean="0">
                <a:latin typeface="+mn-lt"/>
              </a:rPr>
            </a:br>
            <a:r>
              <a:rPr lang="el-GR" sz="2400" b="1" dirty="0" smtClean="0">
                <a:latin typeface="+mn-lt"/>
              </a:rPr>
              <a:t/>
            </a:r>
            <a:br>
              <a:rPr lang="el-GR" sz="2400" b="1" dirty="0" smtClean="0">
                <a:latin typeface="+mn-lt"/>
              </a:rPr>
            </a:br>
            <a:r>
              <a:rPr lang="el-GR" sz="2400" b="1" dirty="0" smtClean="0">
                <a:latin typeface="+mn-lt"/>
              </a:rPr>
              <a:t/>
            </a:r>
            <a:br>
              <a:rPr lang="el-GR" sz="2400" b="1" dirty="0" smtClean="0">
                <a:latin typeface="+mn-lt"/>
              </a:rPr>
            </a:br>
            <a:r>
              <a:rPr lang="el-GR" sz="2400" b="1" dirty="0" smtClean="0">
                <a:latin typeface="+mn-lt"/>
              </a:rPr>
              <a:t/>
            </a:r>
            <a:br>
              <a:rPr lang="el-GR" sz="2400" b="1" dirty="0" smtClean="0">
                <a:latin typeface="+mn-lt"/>
              </a:rPr>
            </a:br>
            <a:r>
              <a:rPr lang="el-GR" sz="2400" b="1" dirty="0" smtClean="0">
                <a:latin typeface="+mn-lt"/>
              </a:rPr>
              <a:t>Κανόνας 3</a:t>
            </a:r>
            <a:r>
              <a:rPr lang="el-GR" sz="2400" dirty="0" smtClean="0">
                <a:latin typeface="+mn-lt"/>
              </a:rPr>
              <a:t/>
            </a:r>
            <a:br>
              <a:rPr lang="el-GR" sz="2400" dirty="0" smtClean="0">
                <a:latin typeface="+mn-lt"/>
              </a:rPr>
            </a:br>
            <a:r>
              <a:rPr lang="el-GR" sz="2400" b="1" u="sng" dirty="0" smtClean="0"/>
              <a:t/>
            </a:r>
            <a:br>
              <a:rPr lang="el-GR" sz="2400" b="1" u="sng" dirty="0" smtClean="0"/>
            </a:br>
            <a:endParaRPr lang="el-GR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160"/>
          </a:xfrm>
        </p:spPr>
        <p:txBody>
          <a:bodyPr>
            <a:normAutofit/>
          </a:bodyPr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Παράδειγμα εφαρμογής κανόνα 3α:</a:t>
            </a:r>
          </a:p>
          <a:p>
            <a:pPr>
              <a:buNone/>
            </a:pPr>
            <a:r>
              <a:rPr lang="el-GR" dirty="0" smtClean="0"/>
              <a:t>Προϊόν που μπορεί να καταταγεί ως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Βιβλία, φυλλάδια και παρόμοια έντυπα, έστω  και σε ξεχωριστά φύλλα (4901)</a:t>
            </a:r>
          </a:p>
          <a:p>
            <a:pPr>
              <a:buNone/>
            </a:pPr>
            <a:r>
              <a:rPr lang="el-GR" dirty="0" smtClean="0"/>
              <a:t>                                                και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Λευκώματα ή βιβλία με εικόνες  και λευκώματα για ιχνογράφηση ή χρωματισμό, για παιδιά (4903)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 smtClean="0">
                <a:latin typeface="+mn-lt"/>
              </a:rPr>
              <a:t>Κανόνας </a:t>
            </a:r>
            <a:r>
              <a:rPr lang="el-GR" sz="2400" dirty="0" smtClean="0"/>
              <a:t>3α</a:t>
            </a:r>
            <a:br>
              <a:rPr lang="el-GR" sz="2400" dirty="0" smtClean="0"/>
            </a:br>
            <a:endParaRPr lang="el-GR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>
              <a:buNone/>
            </a:pPr>
            <a:r>
              <a:rPr lang="el-GR" dirty="0" smtClean="0"/>
              <a:t>    Κατατάσσεται στην περισσότερο εξειδικευμένη κλάση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 Λευκώματα ή βιβλία με εικόνες  και λευκώματα για ιχνογράφηση ή χρωματισμό, για παιδιά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 anchor="ctr">
            <a:normAutofit/>
          </a:bodyPr>
          <a:lstStyle/>
          <a:p>
            <a:r>
              <a:rPr lang="el-GR" sz="2800" dirty="0" smtClean="0">
                <a:latin typeface="+mn-lt"/>
              </a:rPr>
              <a:t>Ζούγκλα κωδικών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l-GR" dirty="0" smtClean="0"/>
              <a:t>Χιλιάδες κωδικοί</a:t>
            </a:r>
          </a:p>
          <a:p>
            <a:pPr>
              <a:buFont typeface="Wingdings" pitchFamily="2" charset="2"/>
              <a:buChar char="v"/>
            </a:pPr>
            <a:endParaRPr lang="el-GR" dirty="0" smtClean="0"/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Δύσκολη κατάταξη</a:t>
            </a:r>
          </a:p>
          <a:p>
            <a:endParaRPr lang="el-GR" dirty="0" smtClean="0"/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Σύνθετα προϊόντα</a:t>
            </a:r>
          </a:p>
          <a:p>
            <a:endParaRPr lang="el-GR" dirty="0" smtClean="0"/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Έλλειψη πληροφόρησης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 smtClean="0">
                <a:latin typeface="+mn-lt"/>
              </a:rPr>
              <a:t>Κανόνας </a:t>
            </a:r>
            <a:r>
              <a:rPr lang="el-GR" sz="2400" dirty="0" smtClean="0"/>
              <a:t>3α</a:t>
            </a:r>
            <a:br>
              <a:rPr lang="el-GR" sz="2400" dirty="0" smtClean="0"/>
            </a:br>
            <a:endParaRPr lang="el-GR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l-GR" dirty="0" smtClean="0"/>
              <a:t>Προϊόντα αρτοποιίας, ζαχαροπλαστικής ή μπισκοτοποιίας, έστω και με προσθήκη κακάου….(1905)</a:t>
            </a:r>
          </a:p>
          <a:p>
            <a:pPr>
              <a:buNone/>
            </a:pPr>
            <a:r>
              <a:rPr lang="el-GR" dirty="0" smtClean="0"/>
              <a:t>                                                 ή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Παρασκευάσματα διατροφής που δεν κατονομάζονται ούτε περιλαμβάνονται αλλού (2106)</a:t>
            </a:r>
          </a:p>
          <a:p>
            <a:pPr>
              <a:buFont typeface="Wingdings" pitchFamily="2" charset="2"/>
              <a:buChar char="v"/>
            </a:pPr>
            <a:endParaRPr lang="el-GR" dirty="0" smtClean="0"/>
          </a:p>
          <a:p>
            <a:pPr>
              <a:buFont typeface="Wingdings" pitchFamily="2" charset="2"/>
              <a:buChar char="v"/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 smtClean="0">
                <a:latin typeface="+mn-lt"/>
              </a:rPr>
              <a:t>Κανόνας </a:t>
            </a:r>
            <a:r>
              <a:rPr lang="el-GR" sz="2400" dirty="0" smtClean="0"/>
              <a:t>3α</a:t>
            </a:r>
            <a:br>
              <a:rPr lang="el-GR" sz="2400" dirty="0" smtClean="0"/>
            </a:br>
            <a:endParaRPr lang="el-GR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l-GR" dirty="0" smtClean="0"/>
              <a:t>Προϊόντα αρτοποιίας, ζαχαροπλαστικής ή μπισκοτοποιίας, έστω και με προσθήκη κακάου. …</a:t>
            </a:r>
          </a:p>
          <a:p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5715000" cy="762000"/>
          </a:xfrm>
        </p:spPr>
        <p:txBody>
          <a:bodyPr>
            <a:normAutofit fontScale="90000"/>
          </a:bodyPr>
          <a:lstStyle/>
          <a:p>
            <a:r>
              <a:rPr lang="el-GR" sz="2400" dirty="0" smtClean="0"/>
              <a:t>Κανόνας 3β</a:t>
            </a:r>
            <a:br>
              <a:rPr lang="el-GR" sz="2400" dirty="0" smtClean="0"/>
            </a:br>
            <a:r>
              <a:rPr lang="el-GR" sz="2400" dirty="0" smtClean="0"/>
              <a:t>Σύνολο</a:t>
            </a:r>
            <a:br>
              <a:rPr lang="el-GR" sz="2400" dirty="0" smtClean="0"/>
            </a:br>
            <a:endParaRPr lang="el-GR" sz="2400" dirty="0">
              <a:latin typeface="+mn-lt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7526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s://encrypted-tbn1.gstatic.com/images?q=tbn:ANd9GcTDjAzdGxYKlsdkfQPLLEmZYpXdChMeJiOdbFUOpl_VIjLgD3uUx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267200"/>
            <a:ext cx="1990725" cy="2295526"/>
          </a:xfrm>
          <a:prstGeom prst="rect">
            <a:avLst/>
          </a:prstGeom>
          <a:noFill/>
        </p:spPr>
      </p:pic>
      <p:pic>
        <p:nvPicPr>
          <p:cNvPr id="19" name="Content Placeholder 3" descr="http://ec.europa.eu/taxation_customs/dds2/ebti/imagesLocation/DE/DE6450-11-1_thumbnail28984.jpe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495800"/>
            <a:ext cx="281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 smtClean="0">
                <a:latin typeface="+mn-lt"/>
              </a:rPr>
              <a:t>Σύνολο</a:t>
            </a:r>
            <a:r>
              <a:rPr lang="en-US" sz="2400" dirty="0" smtClean="0">
                <a:latin typeface="+mn-lt"/>
              </a:rPr>
              <a:t>;</a:t>
            </a:r>
            <a:endParaRPr lang="el-GR" sz="2400" dirty="0">
              <a:latin typeface="+mn-lt"/>
            </a:endParaRPr>
          </a:p>
        </p:txBody>
      </p:sp>
      <p:pic>
        <p:nvPicPr>
          <p:cNvPr id="4" name="Picture 2" descr="Image result for σετ αντικειμένω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0"/>
            <a:ext cx="1990725" cy="2295525"/>
          </a:xfrm>
          <a:prstGeom prst="rect">
            <a:avLst/>
          </a:prstGeom>
          <a:noFill/>
        </p:spPr>
      </p:pic>
      <p:pic>
        <p:nvPicPr>
          <p:cNvPr id="5" name="Picture 6" descr="Image result for σετ πιρούνι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066800"/>
            <a:ext cx="3219450" cy="1876426"/>
          </a:xfrm>
          <a:prstGeom prst="rect">
            <a:avLst/>
          </a:prstGeom>
          <a:noFill/>
        </p:spPr>
      </p:pic>
      <p:pic>
        <p:nvPicPr>
          <p:cNvPr id="6" name="Picture 5" descr="http://www.alkae.gr/sites/default/files/imagecache/crop800x600/56/giortino-kalathi-me-krasi-i-liker-lixoydies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267200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200"/>
          </a:xfrm>
        </p:spPr>
        <p:txBody>
          <a:bodyPr>
            <a:noAutofit/>
          </a:bodyPr>
          <a:lstStyle/>
          <a:p>
            <a:r>
              <a:rPr lang="el-GR" sz="2800" dirty="0" smtClean="0"/>
              <a:t>Σύνολα</a:t>
            </a:r>
            <a:endParaRPr lang="el-GR" sz="2800" dirty="0"/>
          </a:p>
        </p:txBody>
      </p:sp>
      <p:pic>
        <p:nvPicPr>
          <p:cNvPr id="1026" name="Picture 2" descr="C:\Users\User\Desktop\Sets\Fond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1447800"/>
            <a:ext cx="4114801" cy="3429000"/>
          </a:xfrm>
          <a:prstGeom prst="rect">
            <a:avLst/>
          </a:prstGeom>
          <a:noFill/>
        </p:spPr>
      </p:pic>
      <p:pic>
        <p:nvPicPr>
          <p:cNvPr id="1027" name="Picture 3" descr="C:\Users\User\Desktop\Sets\Αντίσκην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90800"/>
            <a:ext cx="3810000" cy="36398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Όχι σύνολα</a:t>
            </a:r>
            <a:endParaRPr lang="el-GR" sz="2800" dirty="0"/>
          </a:p>
        </p:txBody>
      </p:sp>
      <p:pic>
        <p:nvPicPr>
          <p:cNvPr id="2050" name="Picture 2" descr="C:\Users\User\Desktop\Sets\Κατσαρόλε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99" y="1752600"/>
            <a:ext cx="3733801" cy="3352800"/>
          </a:xfrm>
          <a:prstGeom prst="rect">
            <a:avLst/>
          </a:prstGeom>
          <a:noFill/>
        </p:spPr>
      </p:pic>
      <p:pic>
        <p:nvPicPr>
          <p:cNvPr id="2051" name="Picture 3" descr="C:\Users\User\Desktop\Sets\Ρολόι-βραχιόλ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971800"/>
            <a:ext cx="3657600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r>
              <a:rPr lang="el-GR" sz="2400" dirty="0" smtClean="0"/>
              <a:t>  Σύνολο (σετ)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5136360"/>
          </a:xfrm>
        </p:spPr>
        <p:txBody>
          <a:bodyPr/>
          <a:lstStyle/>
          <a:p>
            <a:pPr>
              <a:buNone/>
            </a:pPr>
            <a:endParaRPr lang="el-GR" dirty="0" smtClean="0"/>
          </a:p>
          <a:p>
            <a:pPr marL="582930" indent="-514350">
              <a:buFont typeface="Wingdings" pitchFamily="2" charset="2"/>
              <a:buChar char="v"/>
            </a:pPr>
            <a:r>
              <a:rPr lang="el-GR" dirty="0" smtClean="0"/>
              <a:t>περισσότερα από ένα είδη</a:t>
            </a:r>
          </a:p>
          <a:p>
            <a:pPr marL="582930" indent="-514350">
              <a:buNone/>
            </a:pPr>
            <a:endParaRPr lang="el-GR" dirty="0" smtClean="0"/>
          </a:p>
          <a:p>
            <a:pPr marL="582930" indent="-514350">
              <a:buFont typeface="Wingdings" pitchFamily="2" charset="2"/>
              <a:buChar char="v"/>
            </a:pPr>
            <a:r>
              <a:rPr lang="el-GR" dirty="0" smtClean="0"/>
              <a:t>διαφορετική δασμολογική κλάση</a:t>
            </a:r>
          </a:p>
          <a:p>
            <a:pPr marL="582930" indent="-514350">
              <a:buNone/>
            </a:pPr>
            <a:endParaRPr lang="el-GR" dirty="0" smtClean="0"/>
          </a:p>
          <a:p>
            <a:pPr marL="582930" indent="-514350">
              <a:buFont typeface="Wingdings" pitchFamily="2" charset="2"/>
              <a:buChar char="v"/>
            </a:pPr>
            <a:r>
              <a:rPr lang="el-GR" dirty="0" smtClean="0"/>
              <a:t>ένας συγκεκριμένος σκοπός</a:t>
            </a:r>
          </a:p>
          <a:p>
            <a:pPr marL="582930" indent="-514350">
              <a:buNone/>
            </a:pPr>
            <a:endParaRPr lang="el-GR" dirty="0" smtClean="0"/>
          </a:p>
          <a:p>
            <a:pPr marL="582930" indent="-514350">
              <a:buFont typeface="Wingdings" pitchFamily="2" charset="2"/>
              <a:buChar char="v"/>
            </a:pPr>
            <a:r>
              <a:rPr lang="el-GR" dirty="0" smtClean="0"/>
              <a:t>συσκευασία για τη λιανική πώληση</a:t>
            </a:r>
          </a:p>
          <a:p>
            <a:pPr marL="582930" indent="-514350">
              <a:buFont typeface="Wingdings" pitchFamily="2" charset="2"/>
              <a:buChar char="v"/>
            </a:pPr>
            <a:endParaRPr lang="el-GR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/>
              <a:t>Ουσιώδης χαρακτήρας κριτήρια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l-GR" dirty="0" smtClean="0"/>
              <a:t>χρήση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l-GR" dirty="0" smtClean="0"/>
              <a:t>ποσοστό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l-GR" dirty="0" smtClean="0"/>
              <a:t>αξία</a:t>
            </a:r>
          </a:p>
          <a:p>
            <a:pPr>
              <a:buFont typeface="Wingdings" pitchFamily="2" charset="2"/>
              <a:buChar char="v"/>
            </a:pPr>
            <a:endParaRPr lang="el-GR" dirty="0" smtClean="0"/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γενική  αίσθηση του αντικειμένου</a:t>
            </a:r>
          </a:p>
          <a:p>
            <a:pPr>
              <a:buFont typeface="Wingdings" pitchFamily="2" charset="2"/>
              <a:buChar char="v"/>
            </a:pPr>
            <a:endParaRPr lang="el-GR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3209 μπογιά</a:t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endParaRPr lang="en-US" sz="2800" dirty="0"/>
          </a:p>
        </p:txBody>
      </p:sp>
      <p:pic>
        <p:nvPicPr>
          <p:cNvPr id="5" name="Content Placeholder 3" descr="https://encrypted-tbn1.gstatic.com/images?q=tbn:ANd9GcTDjAzdGxYKlsdkfQPLLEmZYpXdChMeJiOdbFUOpl_VIjLgD3uUx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429000"/>
            <a:ext cx="1990725" cy="22955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90600" y="1371600"/>
            <a:ext cx="716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lain" startAt="9603"/>
            </a:pPr>
            <a:r>
              <a:rPr lang="el-GR" sz="2800" dirty="0" smtClean="0"/>
              <a:t> Βούρτσα</a:t>
            </a:r>
          </a:p>
          <a:p>
            <a:pPr marL="514350" indent="-514350"/>
            <a:r>
              <a:rPr lang="el-GR" sz="2800" dirty="0" smtClean="0"/>
              <a:t>ή                                               μπογιά 3209</a:t>
            </a:r>
            <a:endParaRPr lang="en-US" sz="2800" dirty="0" smtClean="0"/>
          </a:p>
          <a:p>
            <a:pPr marL="514350" indent="-514350"/>
            <a:r>
              <a:rPr lang="en-US" sz="2800" dirty="0" smtClean="0"/>
              <a:t>3209 </a:t>
            </a:r>
            <a:r>
              <a:rPr lang="el-GR" sz="2800" dirty="0" smtClean="0"/>
              <a:t>Μπογιά</a:t>
            </a:r>
            <a:endParaRPr lang="en-US" sz="2800" dirty="0" smtClean="0"/>
          </a:p>
        </p:txBody>
      </p:sp>
      <p:sp>
        <p:nvSpPr>
          <p:cNvPr id="6" name="Right Arrow 5"/>
          <p:cNvSpPr/>
          <p:nvPr/>
        </p:nvSpPr>
        <p:spPr>
          <a:xfrm>
            <a:off x="3657600" y="2133600"/>
            <a:ext cx="9784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772400" cy="414576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1806 σοκολάτα</a:t>
            </a:r>
          </a:p>
          <a:p>
            <a:pPr>
              <a:buNone/>
            </a:pPr>
            <a:r>
              <a:rPr lang="el-GR" dirty="0" smtClean="0"/>
              <a:t>                                                          μπισκότο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el-GR" dirty="0" smtClean="0"/>
              <a:t>1905 μπισκότο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Picture 3" descr="https://keioaboutchocolate.files.wordpress.com/2014/06/kitkat.png?w=48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657600"/>
            <a:ext cx="3124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otched Right Arrow 4"/>
          <p:cNvSpPr/>
          <p:nvPr/>
        </p:nvSpPr>
        <p:spPr>
          <a:xfrm>
            <a:off x="3962400" y="2895600"/>
            <a:ext cx="978408" cy="76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 anchor="ctr"/>
          <a:lstStyle/>
          <a:p>
            <a:r>
              <a:rPr lang="el-GR" sz="2400" dirty="0" smtClean="0">
                <a:latin typeface="+mn-lt"/>
              </a:rPr>
              <a:t>Νομοθεσία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74040"/>
            <a:ext cx="7772400" cy="4983960"/>
          </a:xfrm>
        </p:spPr>
        <p:txBody>
          <a:bodyPr>
            <a:normAutofit fontScale="92500" lnSpcReduction="10000"/>
          </a:bodyPr>
          <a:lstStyle/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v"/>
            </a:pPr>
            <a:r>
              <a:rPr lang="el-GR" sz="2800" dirty="0" smtClean="0"/>
              <a:t>Κανονισμός (ΕΟΚ) 2658/87 το παράρτημα του οποίου τροποποιείται κάθε χρόνο και αποτελεί τη Συνδυασμένη Ονοματολογία (Δασμολόγιο) </a:t>
            </a:r>
          </a:p>
          <a:p>
            <a:pPr>
              <a:buFont typeface="Wingdings" pitchFamily="2" charset="2"/>
              <a:buChar char="v"/>
            </a:pPr>
            <a:endParaRPr lang="el-GR" sz="2800" dirty="0" smtClean="0"/>
          </a:p>
          <a:p>
            <a:pPr>
              <a:buFont typeface="Wingdings" pitchFamily="2" charset="2"/>
              <a:buChar char="v"/>
            </a:pPr>
            <a:r>
              <a:rPr lang="el-GR" sz="2800" dirty="0" smtClean="0"/>
              <a:t>Δασμολόγιο 2019</a:t>
            </a:r>
            <a:r>
              <a:rPr lang="en-US" sz="2800" dirty="0" smtClean="0"/>
              <a:t>:</a:t>
            </a:r>
            <a:r>
              <a:rPr lang="el-GR" sz="2800" dirty="0" smtClean="0"/>
              <a:t> </a:t>
            </a:r>
          </a:p>
          <a:p>
            <a:pPr>
              <a:buNone/>
            </a:pPr>
            <a:r>
              <a:rPr lang="el-GR" sz="2800" dirty="0" smtClean="0"/>
              <a:t>   Εκτελεστικός Κανονισμός 2018/1602</a:t>
            </a:r>
          </a:p>
          <a:p>
            <a:pPr>
              <a:buFont typeface="Wingdings" pitchFamily="2" charset="2"/>
              <a:buChar char="v"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				</a:t>
            </a:r>
          </a:p>
          <a:p>
            <a:pPr>
              <a:buNone/>
            </a:pPr>
            <a:r>
              <a:rPr lang="el-GR" dirty="0" smtClean="0"/>
              <a:t>					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73736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endParaRPr lang="en-US" sz="2800" dirty="0"/>
          </a:p>
        </p:txBody>
      </p:sp>
      <p:pic>
        <p:nvPicPr>
          <p:cNvPr id="4" name="Content Placeholder 3" descr="http://ec.europa.eu/taxation_customs/dds2/ebti/imagesLocation/DE/DE6450-11-1_thumbnail28984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429000"/>
            <a:ext cx="358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3400" y="1295400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πέτρινο αγαλματάκι 6815</a:t>
            </a:r>
          </a:p>
          <a:p>
            <a:r>
              <a:rPr lang="el-GR" sz="2800" dirty="0" smtClean="0"/>
              <a:t>                                                      πέτρινο αγαλματάκι</a:t>
            </a:r>
          </a:p>
          <a:p>
            <a:r>
              <a:rPr lang="el-GR" sz="2800" dirty="0" smtClean="0"/>
              <a:t>κερί  </a:t>
            </a:r>
            <a:r>
              <a:rPr lang="el-GR" dirty="0" smtClean="0"/>
              <a:t> </a:t>
            </a:r>
            <a:r>
              <a:rPr lang="el-GR" sz="2800" dirty="0" smtClean="0"/>
              <a:t>3406</a:t>
            </a:r>
            <a:endParaRPr lang="el-GR" sz="2800" dirty="0"/>
          </a:p>
        </p:txBody>
      </p:sp>
      <p:sp>
        <p:nvSpPr>
          <p:cNvPr id="5" name="Notched Right Arrow 4"/>
          <p:cNvSpPr/>
          <p:nvPr/>
        </p:nvSpPr>
        <p:spPr>
          <a:xfrm>
            <a:off x="4267200" y="1981200"/>
            <a:ext cx="978408" cy="76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7772400" cy="59745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Set-top-box  8528</a:t>
            </a:r>
            <a:endParaRPr lang="el-GR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l-GR" dirty="0" smtClean="0"/>
              <a:t>Μπαταρία 8507                        </a:t>
            </a:r>
            <a:r>
              <a:rPr lang="en-US" dirty="0" smtClean="0"/>
              <a:t>Set-top-box  8528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sz="800" dirty="0" smtClean="0"/>
          </a:p>
          <a:p>
            <a:pPr>
              <a:buNone/>
            </a:pPr>
            <a:r>
              <a:rPr lang="el-GR" dirty="0" smtClean="0"/>
              <a:t>Σύρμα 8544</a:t>
            </a:r>
          </a:p>
          <a:p>
            <a:pPr>
              <a:buNone/>
            </a:pPr>
            <a:endParaRPr lang="el-GR" sz="800" dirty="0" smtClean="0"/>
          </a:p>
          <a:p>
            <a:pPr>
              <a:buNone/>
            </a:pPr>
            <a:r>
              <a:rPr lang="el-GR" dirty="0" smtClean="0"/>
              <a:t>Τηλεχειριστήριο </a:t>
            </a:r>
            <a:r>
              <a:rPr lang="en-US" dirty="0" smtClean="0"/>
              <a:t>IR 8543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12" name="Pictur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657600"/>
            <a:ext cx="419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3962400" y="1219200"/>
            <a:ext cx="9784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latin typeface="+mn-lt"/>
              </a:rPr>
              <a:t>Παραδείγματα </a:t>
            </a:r>
            <a:br>
              <a:rPr lang="el-GR" sz="2400" dirty="0" smtClean="0">
                <a:latin typeface="+mn-lt"/>
              </a:rPr>
            </a:br>
            <a:r>
              <a:rPr lang="el-GR" sz="2400" dirty="0" smtClean="0">
                <a:latin typeface="+mn-lt"/>
              </a:rPr>
              <a:t>Σύνολο που περιέχει 6 μαρκαδόρους, 1 μολύβι, 1 πένα, ι ρίγα, ι ξύστρα, ι σβηστήρι, ι σημειωματάριο συσκευασμένα όλα σε μια συσκευασία που αποτελείται από χαρτί και πλαστικό </a:t>
            </a:r>
            <a:br>
              <a:rPr lang="el-GR" sz="2400" dirty="0" smtClean="0">
                <a:latin typeface="+mn-lt"/>
              </a:rPr>
            </a:br>
            <a:endParaRPr lang="el-GR" sz="2400" dirty="0">
              <a:latin typeface="+mn-lt"/>
            </a:endParaRPr>
          </a:p>
        </p:txBody>
      </p:sp>
      <p:pic>
        <p:nvPicPr>
          <p:cNvPr id="7170" name="Picture 2" descr="C:\Users\User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5078" y="2133600"/>
            <a:ext cx="4246166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l-GR" sz="2400" dirty="0" smtClean="0">
                <a:latin typeface="+mn-lt"/>
              </a:rPr>
              <a:t>Παραδείγματα</a:t>
            </a:r>
            <a:endParaRPr lang="el-GR" sz="24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9608 20 00 </a:t>
            </a:r>
            <a:r>
              <a:rPr lang="el-GR" dirty="0" err="1" smtClean="0"/>
              <a:t>00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</a:t>
            </a:r>
          </a:p>
          <a:p>
            <a:pPr>
              <a:buNone/>
            </a:pPr>
            <a:r>
              <a:rPr lang="el-GR" dirty="0" smtClean="0"/>
              <a:t>   Γενικοί κανόνες 1, </a:t>
            </a:r>
            <a:r>
              <a:rPr lang="en-US" dirty="0" smtClean="0"/>
              <a:t>3</a:t>
            </a:r>
            <a:r>
              <a:rPr lang="el-GR" dirty="0" smtClean="0"/>
              <a:t>β και 6 για την ερμηνεία της ΣΟ</a:t>
            </a:r>
          </a:p>
          <a:p>
            <a:pPr>
              <a:buNone/>
            </a:pPr>
            <a:r>
              <a:rPr lang="el-GR" dirty="0" smtClean="0"/>
              <a:t>   Τον ουσιώδη χαρακτήρα στο σύνολο δίνουν οι μαρκαδόροι</a:t>
            </a: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 smtClean="0"/>
              <a:t>Ο κανόνας 3β: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εμπεριέχει το στοιχείο της υποκειμενικότητας</a:t>
            </a:r>
          </a:p>
          <a:p>
            <a:endParaRPr lang="el-GR" sz="2800" dirty="0" smtClean="0"/>
          </a:p>
          <a:p>
            <a:r>
              <a:rPr lang="el-GR" sz="2800" dirty="0" smtClean="0"/>
              <a:t>χρειάζεται προσοχή</a:t>
            </a:r>
          </a:p>
          <a:p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l-GR" sz="2400" dirty="0" smtClean="0">
                <a:latin typeface="+mn-lt"/>
              </a:rPr>
              <a:t>Κανόνας 4</a:t>
            </a:r>
            <a:endParaRPr lang="el-GR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382000" cy="4389120"/>
          </a:xfrm>
        </p:spPr>
        <p:txBody>
          <a:bodyPr/>
          <a:lstStyle/>
          <a:p>
            <a:pPr indent="0">
              <a:buNone/>
            </a:pPr>
            <a:r>
              <a:rPr lang="el-GR" sz="2500" dirty="0" smtClean="0"/>
              <a:t>Κατάταξη σύμφωνα με τα περισσότερο ανάλογα/παρόμοια είδη</a:t>
            </a:r>
          </a:p>
          <a:p>
            <a:pPr indent="0">
              <a:buNone/>
            </a:pPr>
            <a:endParaRPr lang="el-GR" sz="2500" dirty="0" smtClean="0"/>
          </a:p>
          <a:p>
            <a:pPr indent="0">
              <a:buNone/>
            </a:pPr>
            <a:r>
              <a:rPr lang="el-GR" sz="2500" dirty="0" smtClean="0"/>
              <a:t>Εφαρμόζεται όταν δεν υπάρχει στο δασμολόγιο κλάση που να περιγράφει επαρκώς τα προϊόντα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/>
          <a:lstStyle/>
          <a:p>
            <a:r>
              <a:rPr lang="el-GR" sz="2400" dirty="0" smtClean="0">
                <a:latin typeface="+mn-lt"/>
              </a:rPr>
              <a:t>Κανόνας 5</a:t>
            </a:r>
            <a:endParaRPr lang="el-GR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3960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el-GR" sz="2800" dirty="0" smtClean="0"/>
          </a:p>
          <a:p>
            <a:pPr indent="0">
              <a:buNone/>
            </a:pPr>
            <a:r>
              <a:rPr lang="el-GR" sz="2800" dirty="0" smtClean="0"/>
              <a:t>Συσκευασίες </a:t>
            </a:r>
          </a:p>
          <a:p>
            <a:pPr indent="0">
              <a:buNone/>
            </a:pPr>
            <a:endParaRPr lang="el-GR" sz="2800" dirty="0" smtClean="0"/>
          </a:p>
          <a:p>
            <a:pPr indent="0">
              <a:buNone/>
            </a:pPr>
            <a:r>
              <a:rPr lang="el-GR" sz="2800" dirty="0" smtClean="0"/>
              <a:t>5(α) Ειδικά διαμορφωμένες θήκες      με τα προϊόντα εκτός αν προσδίδουν ουσιώδη χαρακτήρα</a:t>
            </a:r>
          </a:p>
          <a:p>
            <a:pPr>
              <a:buNone/>
            </a:pPr>
            <a:endParaRPr lang="el-GR" sz="2800" dirty="0" smtClean="0"/>
          </a:p>
          <a:p>
            <a:pPr indent="0">
              <a:buNone/>
            </a:pPr>
            <a:r>
              <a:rPr lang="el-GR" sz="2800" dirty="0" smtClean="0"/>
              <a:t>5(β) Συνήθης συσκευασίες      </a:t>
            </a:r>
            <a:r>
              <a:rPr lang="el-GR" sz="2800" dirty="0" smtClean="0">
                <a:latin typeface="Calibri"/>
              </a:rPr>
              <a:t>μ</a:t>
            </a:r>
            <a:r>
              <a:rPr lang="el-GR" sz="2800" dirty="0" smtClean="0"/>
              <a:t>ε τα προϊόντα όχι υποχρεωτικό αν έχουν επαναλαμβανόμενη χρήση</a:t>
            </a:r>
            <a:endParaRPr lang="el-GR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400800" y="3505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34000" y="51816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 smtClean="0">
                <a:latin typeface="+mn-lt"/>
              </a:rPr>
              <a:t>Κανόνας 6</a:t>
            </a:r>
            <a:endParaRPr lang="el-GR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Εφαρμογή όλων των πιο πάνω σε επίπεδο ισότιμων διακρίσεων </a:t>
            </a: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/>
          <a:lstStyle/>
          <a:p>
            <a:r>
              <a:rPr lang="el-GR" sz="2400" dirty="0" smtClean="0">
                <a:latin typeface="+mn-lt"/>
              </a:rPr>
              <a:t>Δασμοί του γεωργικού τομέα</a:t>
            </a:r>
            <a:endParaRPr lang="el-GR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l-GR" dirty="0" smtClean="0"/>
              <a:t>γεωργικό στοιχείο (</a:t>
            </a:r>
            <a:r>
              <a:rPr lang="en-US" dirty="0" smtClean="0"/>
              <a:t>EA</a:t>
            </a:r>
            <a:r>
              <a:rPr lang="el-GR" dirty="0" smtClean="0"/>
              <a:t>)</a:t>
            </a:r>
          </a:p>
          <a:p>
            <a:pPr>
              <a:buFont typeface="Wingdings" pitchFamily="2" charset="2"/>
              <a:buChar char="v"/>
            </a:pPr>
            <a:endParaRPr lang="el-GR" dirty="0" smtClean="0"/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πρόσθετος δασμός για τα ζάχαρα (</a:t>
            </a:r>
            <a:r>
              <a:rPr lang="en-US" dirty="0" smtClean="0"/>
              <a:t>AD S</a:t>
            </a:r>
            <a:r>
              <a:rPr lang="el-GR" dirty="0" smtClean="0"/>
              <a:t>/</a:t>
            </a:r>
            <a:r>
              <a:rPr lang="en-US" dirty="0" smtClean="0"/>
              <a:t>Z</a:t>
            </a:r>
            <a:r>
              <a:rPr lang="el-GR" dirty="0" smtClean="0"/>
              <a:t>)</a:t>
            </a:r>
          </a:p>
          <a:p>
            <a:pPr>
              <a:buFont typeface="Wingdings" pitchFamily="2" charset="2"/>
              <a:buChar char="v"/>
            </a:pPr>
            <a:endParaRPr lang="el-GR" dirty="0" smtClean="0"/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πρόσθετος δασμός για το αλεύρι (</a:t>
            </a:r>
            <a:r>
              <a:rPr lang="en-US" dirty="0" smtClean="0"/>
              <a:t>AD F</a:t>
            </a:r>
            <a:r>
              <a:rPr lang="el-GR" dirty="0" smtClean="0"/>
              <a:t>/</a:t>
            </a:r>
            <a:r>
              <a:rPr lang="en-US" dirty="0" smtClean="0"/>
              <a:t>M</a:t>
            </a:r>
            <a:r>
              <a:rPr lang="el-GR" dirty="0" smtClean="0"/>
              <a:t>)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Παράρτημα Ι της Συνδυασμένης Ονοματολογίας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6512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latin typeface="+mn-lt"/>
              </a:rPr>
              <a:t>Δασμοί του γεωργικού τομέα</a:t>
            </a:r>
            <a:endParaRPr lang="el-GR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l-GR" dirty="0" smtClean="0"/>
              <a:t>Πρόσθετος κωδικός σύνθεσης (</a:t>
            </a:r>
            <a:r>
              <a:rPr lang="en-US" dirty="0" smtClean="0"/>
              <a:t>Meursing code</a:t>
            </a:r>
            <a:r>
              <a:rPr lang="el-GR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 Εύρεση από τη σύνθεση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 Λίπος Γάλακτος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 Πρωτεΐνες Γάλακτος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 Άμυλο/Γλυκόζη</a:t>
            </a:r>
          </a:p>
          <a:p>
            <a:pPr>
              <a:buNone/>
            </a:pPr>
            <a:r>
              <a:rPr lang="el-GR" dirty="0" smtClean="0"/>
              <a:t>      - περιλαμβάνει και τα προϊόντα αποικοδόμησης του  αμύλου όπως  μαλτοδεξτρίνη και </a:t>
            </a:r>
          </a:p>
          <a:p>
            <a:pPr>
              <a:buNone/>
            </a:pPr>
            <a:r>
              <a:rPr lang="el-GR" dirty="0" smtClean="0"/>
              <a:t>      - πολυμερή της γλυκόζης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 Ζαχαρόζη/Ιμβερτοποιημένο ζάχαρο/Ισογλυκόζη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Να ζητείται η συνδρομή του Γενικού Χημείου του Κράτους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l-GR" sz="2400" dirty="0" smtClean="0">
                <a:latin typeface="+mn-lt"/>
              </a:rPr>
              <a:t>Ορισμός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4983960"/>
          </a:xfrm>
        </p:spPr>
        <p:txBody>
          <a:bodyPr>
            <a:normAutofit fontScale="70000" lnSpcReduction="20000"/>
          </a:bodyPr>
          <a:lstStyle/>
          <a:p>
            <a:endParaRPr lang="el-GR" dirty="0" smtClean="0"/>
          </a:p>
          <a:p>
            <a:pPr algn="just">
              <a:buNone/>
            </a:pPr>
            <a:r>
              <a:rPr lang="el-GR" sz="2800" dirty="0" smtClean="0"/>
              <a:t> </a:t>
            </a:r>
            <a:r>
              <a:rPr lang="el-GR" sz="3700" b="1" dirty="0" smtClean="0"/>
              <a:t>«Δασμολογική κατάταξη εμπορευμάτων»</a:t>
            </a:r>
          </a:p>
          <a:p>
            <a:pPr algn="just">
              <a:buNone/>
            </a:pPr>
            <a:endParaRPr lang="el-GR" sz="3700" b="1" dirty="0" smtClean="0"/>
          </a:p>
          <a:p>
            <a:pPr algn="just">
              <a:buNone/>
            </a:pPr>
            <a:r>
              <a:rPr lang="el-GR" sz="3700" dirty="0" smtClean="0"/>
              <a:t>   Άρθρο 57 του Ενωσιακού Τελωνειακού Κώδικα</a:t>
            </a:r>
          </a:p>
          <a:p>
            <a:pPr algn="just">
              <a:buNone/>
            </a:pPr>
            <a:endParaRPr lang="el-GR" sz="3700" dirty="0" smtClean="0"/>
          </a:p>
          <a:p>
            <a:pPr algn="just">
              <a:buFont typeface="Wingdings" pitchFamily="2" charset="2"/>
              <a:buChar char="v"/>
            </a:pPr>
            <a:r>
              <a:rPr lang="el-GR" sz="3700" dirty="0" smtClean="0"/>
              <a:t>  ο προσδιορισμός μιας από τις διακρίσεις της Συνδυασμένης Ονοματολογίας ή οποιασδήποτε άλλης ονοματολογίας η οποία βασίζεται στη Συνδυασμένη Ονοματολογία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sz="3700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				</a:t>
            </a:r>
          </a:p>
          <a:p>
            <a:pPr>
              <a:buNone/>
            </a:pPr>
            <a:r>
              <a:rPr lang="el-GR" dirty="0" smtClean="0"/>
              <a:t>					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l-GR" sz="2400" dirty="0" smtClean="0">
                <a:latin typeface="+mn-lt"/>
              </a:rPr>
              <a:t>Παράδειγμα για πρόσθετα κωδικό </a:t>
            </a:r>
            <a:r>
              <a:rPr lang="en-US" sz="2400" dirty="0" err="1" smtClean="0">
                <a:latin typeface="+mn-lt"/>
              </a:rPr>
              <a:t>Meursing</a:t>
            </a:r>
            <a:r>
              <a:rPr lang="en-US" sz="2400" dirty="0" smtClean="0">
                <a:latin typeface="+mn-lt"/>
              </a:rPr>
              <a:t> </a:t>
            </a:r>
            <a:endParaRPr lang="el-GR" sz="24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   Προϊόν που αποτελείται από 60 κάψουλες συσκευασμένες σε γυάλινο δοχείο. Κάθε κάψουλα περιέχει σκόνη από διάφορα φρούτα, βιταμίνες, ανόργανα συστατικά και σκόνη σίτου. Προσφέρεται ως συμπλήρωμα διατροφής.</a:t>
            </a:r>
          </a:p>
          <a:p>
            <a:pPr>
              <a:buNone/>
            </a:pPr>
            <a:r>
              <a:rPr lang="el-GR" dirty="0" smtClean="0"/>
              <a:t>   Από τη χημική ανάλυση βρέθηκε να περιέχει τα ακόλουθα συστατικά:</a:t>
            </a:r>
          </a:p>
          <a:p>
            <a:pPr>
              <a:buNone/>
            </a:pPr>
            <a:r>
              <a:rPr lang="el-GR" dirty="0" smtClean="0"/>
              <a:t>   Άμυλο 20%</a:t>
            </a:r>
          </a:p>
          <a:p>
            <a:pPr>
              <a:buNone/>
            </a:pPr>
            <a:r>
              <a:rPr lang="el-GR" dirty="0" smtClean="0"/>
              <a:t>   Γλυκόζη 30%</a:t>
            </a:r>
          </a:p>
          <a:p>
            <a:pPr>
              <a:buNone/>
            </a:pPr>
            <a:r>
              <a:rPr lang="el-GR" dirty="0" smtClean="0"/>
              <a:t>   Μαλτοδεξτρίνη 10%</a:t>
            </a:r>
          </a:p>
          <a:p>
            <a:pPr>
              <a:buNone/>
            </a:pPr>
            <a:r>
              <a:rPr lang="el-GR" dirty="0" smtClean="0"/>
              <a:t>   Ανόργανα συστατικά 20%</a:t>
            </a:r>
          </a:p>
          <a:p>
            <a:pPr>
              <a:buNone/>
            </a:pPr>
            <a:r>
              <a:rPr lang="el-GR" dirty="0" smtClean="0"/>
              <a:t>   Βιταμίνες 20%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l-GR" sz="2400" dirty="0" smtClean="0">
                <a:latin typeface="+mn-lt"/>
              </a:rPr>
              <a:t>Παραδείγματα</a:t>
            </a:r>
            <a:endParaRPr lang="el-GR" sz="24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2106 90 98 49</a:t>
            </a:r>
          </a:p>
          <a:p>
            <a:pPr>
              <a:buNone/>
            </a:pPr>
            <a:r>
              <a:rPr lang="el-GR" dirty="0" smtClean="0"/>
              <a:t>  </a:t>
            </a:r>
          </a:p>
          <a:p>
            <a:pPr>
              <a:buNone/>
            </a:pPr>
            <a:r>
              <a:rPr lang="el-GR" dirty="0" smtClean="0"/>
              <a:t>   Γενικοί κανόνες 1 και 6 για την ερμηνεία της ΣΟ</a:t>
            </a:r>
          </a:p>
          <a:p>
            <a:pPr>
              <a:buNone/>
            </a:pPr>
            <a:r>
              <a:rPr lang="el-GR" dirty="0" smtClean="0"/>
              <a:t>   Συμπληρωματική σημείωση 5 του κεφαλαίου 21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   </a:t>
            </a:r>
            <a:r>
              <a:rPr lang="el-GR" u="sng" dirty="0" smtClean="0"/>
              <a:t>Σημείωση</a:t>
            </a:r>
          </a:p>
          <a:p>
            <a:pPr>
              <a:buNone/>
            </a:pPr>
            <a:r>
              <a:rPr lang="el-GR" dirty="0" smtClean="0"/>
              <a:t>   Η μαλτοδεξτρίνη προστίθεται στο άμυλο ως προϊόν αποικοδόμησης του</a:t>
            </a:r>
          </a:p>
          <a:p>
            <a:pPr>
              <a:buNone/>
            </a:pPr>
            <a:r>
              <a:rPr lang="el-GR" dirty="0" smtClean="0"/>
              <a:t>    </a:t>
            </a:r>
            <a:r>
              <a:rPr lang="en-US" dirty="0" smtClean="0"/>
              <a:t>Meursing code</a:t>
            </a:r>
            <a:r>
              <a:rPr lang="el-GR" smtClean="0"/>
              <a:t> </a:t>
            </a:r>
            <a:r>
              <a:rPr lang="en-US" smtClean="0"/>
              <a:t>7015</a:t>
            </a:r>
            <a:endParaRPr lang="en-US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  </a:t>
            </a: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 smtClean="0">
                <a:latin typeface="+mn-lt"/>
              </a:rPr>
              <a:t>Τμήμα  </a:t>
            </a:r>
            <a:r>
              <a:rPr lang="en-US" sz="2400" dirty="0" smtClean="0">
                <a:latin typeface="+mn-lt"/>
              </a:rPr>
              <a:t>XVI </a:t>
            </a:r>
            <a:r>
              <a:rPr lang="el-GR" sz="2400" dirty="0" smtClean="0">
                <a:latin typeface="+mn-lt"/>
              </a:rPr>
              <a:t> - Μηχανές και ηλεκτρικές συσκευές</a:t>
            </a:r>
            <a:endParaRPr lang="el-GR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u="sng" dirty="0" smtClean="0"/>
              <a:t>Σημείωση 3</a:t>
            </a:r>
          </a:p>
          <a:p>
            <a:pPr>
              <a:buNone/>
            </a:pPr>
            <a:r>
              <a:rPr lang="el-GR" dirty="0" smtClean="0"/>
              <a:t>    Συνδυασμοί μηχανών που προορίζονται να λειτουργούν μαζί και αποτελούν ένα σώμα και μηχανές κατασκευασμένες να εκτελούν δύο ή περισσότερες διαφορετικές λειτουργίες, εναλλακτικές ή συμπληρωματικές , κατατάσσονται ανάλογα με την κύρια λειτουργία που χαρακτηρίζει το σύνολο.</a:t>
            </a: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/>
          <a:lstStyle/>
          <a:p>
            <a:r>
              <a:rPr lang="el-GR" sz="2400" dirty="0" smtClean="0">
                <a:latin typeface="+mn-lt"/>
              </a:rPr>
              <a:t>Τμήμα  </a:t>
            </a:r>
            <a:r>
              <a:rPr lang="en-US" sz="2400" dirty="0" smtClean="0">
                <a:latin typeface="+mn-lt"/>
              </a:rPr>
              <a:t>XVI</a:t>
            </a:r>
            <a:endParaRPr lang="el-GR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755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u="sng" dirty="0" smtClean="0"/>
              <a:t>Σημείωση 4</a:t>
            </a:r>
          </a:p>
          <a:p>
            <a:pPr marL="0" indent="0">
              <a:buNone/>
            </a:pPr>
            <a:endParaRPr lang="el-GR" sz="1200" u="sng" dirty="0" smtClean="0"/>
          </a:p>
          <a:p>
            <a:pPr marL="0" indent="0">
              <a:buNone/>
            </a:pPr>
            <a:r>
              <a:rPr lang="el-GR" dirty="0" smtClean="0"/>
              <a:t>Μια μηχανή ή συνδυασμός μηχανών που αποτελείται από διάφορα στοιχεία (έστω και χωρισμένα ή συνδυασμένα μεταξύ τους με σωληνώσεις , καλώδια κ.λπ. ώστε να εξασφαλίζουν όλα μαζί μια ακριβώς καθορισμένη λειτουργία που περιλαμβάνεται στα κεφάλαια 84 ή 85, το σύνολο κατατάσσεται στην κλάση που αντιστοιχεί στην εν λόγω λειτουργία.  </a:t>
            </a: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831560"/>
          </a:xfrm>
        </p:spPr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Ευχαριστώ πολύ για την προσοχή σας !!!</a:t>
            </a:r>
            <a:endParaRPr lang="en-US" dirty="0" smtClean="0"/>
          </a:p>
          <a:p>
            <a:pPr algn="ctr">
              <a:buNone/>
            </a:pPr>
            <a:r>
              <a:rPr lang="el-GR" dirty="0" smtClean="0"/>
              <a:t>Απορίες;</a:t>
            </a: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685800"/>
          </a:xfrm>
        </p:spPr>
        <p:txBody>
          <a:bodyPr/>
          <a:lstStyle/>
          <a:p>
            <a:r>
              <a:rPr lang="el-GR" sz="2400" dirty="0" smtClean="0">
                <a:latin typeface="+mn-lt"/>
              </a:rPr>
              <a:t>Κωδικοί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5136360"/>
          </a:xfrm>
        </p:spPr>
        <p:txBody>
          <a:bodyPr>
            <a:normAutofit fontScale="70000" lnSpcReduction="20000"/>
          </a:bodyPr>
          <a:lstStyle/>
          <a:p>
            <a:endParaRPr lang="el-GR" dirty="0" smtClean="0"/>
          </a:p>
          <a:p>
            <a:pPr>
              <a:buFont typeface="Wingdings" pitchFamily="2" charset="2"/>
              <a:buChar char="v"/>
            </a:pPr>
            <a:r>
              <a:rPr lang="el-GR" sz="3100" dirty="0" smtClean="0">
                <a:ea typeface="+mj-ea"/>
                <a:cs typeface="+mj-cs"/>
              </a:rPr>
              <a:t>Κωδικός Συνδυασμένης Ονοματολογίας   </a:t>
            </a:r>
          </a:p>
          <a:p>
            <a:pPr>
              <a:buNone/>
            </a:pPr>
            <a:r>
              <a:rPr lang="el-GR" sz="3100" dirty="0" smtClean="0">
                <a:ea typeface="+mj-ea"/>
                <a:cs typeface="+mj-cs"/>
              </a:rPr>
              <a:t> 	8 ψηφία. </a:t>
            </a:r>
            <a:r>
              <a:rPr lang="el-GR" sz="3100" smtClean="0">
                <a:ea typeface="+mj-ea"/>
                <a:cs typeface="+mj-cs"/>
              </a:rPr>
              <a:t>Βασίζεται </a:t>
            </a:r>
            <a:r>
              <a:rPr lang="el-GR" sz="3100" dirty="0" smtClean="0">
                <a:ea typeface="+mj-ea"/>
                <a:cs typeface="+mj-cs"/>
              </a:rPr>
              <a:t>στο Εναρμονισμένο Σύστημα Κωδικοποίησης του Παγκόσμιου Οργανισμού Τελωνείων. Καθορίζει τον εισαγωγικό δασμό του Κοινού Εξωτερικού Δασμολογίου και παρέχει στατιστικές του εμπορίου.</a:t>
            </a:r>
          </a:p>
          <a:p>
            <a:pPr>
              <a:buFont typeface="Wingdings" pitchFamily="2" charset="2"/>
              <a:buChar char="v"/>
            </a:pPr>
            <a:endParaRPr lang="el-GR" sz="3100" dirty="0" smtClean="0">
              <a:ea typeface="+mj-ea"/>
              <a:cs typeface="+mj-cs"/>
            </a:endParaRPr>
          </a:p>
          <a:p>
            <a:pPr>
              <a:buFont typeface="Wingdings" pitchFamily="2" charset="2"/>
              <a:buChar char="v"/>
            </a:pPr>
            <a:r>
              <a:rPr lang="el-GR" sz="3100" dirty="0" smtClean="0">
                <a:ea typeface="+mj-ea"/>
                <a:cs typeface="+mj-cs"/>
              </a:rPr>
              <a:t> Κωδικός </a:t>
            </a:r>
            <a:r>
              <a:rPr lang="en-US" sz="3100" dirty="0" smtClean="0">
                <a:ea typeface="+mj-ea"/>
                <a:cs typeface="+mj-cs"/>
              </a:rPr>
              <a:t>TARIC</a:t>
            </a:r>
            <a:endParaRPr lang="el-GR" sz="3100" dirty="0" smtClean="0">
              <a:ea typeface="+mj-ea"/>
              <a:cs typeface="+mj-cs"/>
            </a:endParaRPr>
          </a:p>
          <a:p>
            <a:pPr>
              <a:buNone/>
            </a:pPr>
            <a:r>
              <a:rPr lang="el-GR" sz="3100" dirty="0" smtClean="0">
                <a:ea typeface="+mj-ea"/>
                <a:cs typeface="+mj-cs"/>
              </a:rPr>
              <a:t>	10 ψηφία. Παρέχει πληροφορίες για όλα τα μέτρα εμπορικής πολιτικής και τα δασμολογικά μέτρα που εφαρμόζονται σε ορισμένα προϊόντα (π.χ. προσωρινές αναστολές δασμών , μέτρα εμπορικής άμυνας)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sz="3700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				</a:t>
            </a:r>
          </a:p>
          <a:p>
            <a:pPr>
              <a:buNone/>
            </a:pPr>
            <a:r>
              <a:rPr lang="el-GR" dirty="0" smtClean="0"/>
              <a:t>					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 anchor="ctr"/>
          <a:lstStyle/>
          <a:p>
            <a:r>
              <a:rPr lang="el-GR" sz="2400" dirty="0" smtClean="0">
                <a:latin typeface="+mn-lt"/>
              </a:rPr>
              <a:t>Χρήσεις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5212560"/>
          </a:xfrm>
        </p:spPr>
        <p:txBody>
          <a:bodyPr>
            <a:normAutofit fontScale="40000" lnSpcReduction="20000"/>
          </a:bodyPr>
          <a:lstStyle/>
          <a:p>
            <a:endParaRPr lang="el-GR" sz="6000" dirty="0" smtClean="0"/>
          </a:p>
          <a:p>
            <a:r>
              <a:rPr lang="el-GR" sz="6000" dirty="0" smtClean="0"/>
              <a:t>- άδειες εισαγωγής</a:t>
            </a:r>
          </a:p>
          <a:p>
            <a:endParaRPr lang="el-GR" sz="6000" dirty="0" smtClean="0"/>
          </a:p>
          <a:p>
            <a:r>
              <a:rPr lang="el-GR" sz="6000" dirty="0" smtClean="0"/>
              <a:t>-  απαγορεύσεις και περιορισμοί</a:t>
            </a:r>
          </a:p>
          <a:p>
            <a:endParaRPr lang="el-GR" sz="6000" dirty="0" smtClean="0"/>
          </a:p>
          <a:p>
            <a:r>
              <a:rPr lang="el-GR" sz="6000" dirty="0" smtClean="0"/>
              <a:t>- προσδιορισμός καταγωγής (κανόνες καταγωγής)</a:t>
            </a:r>
          </a:p>
          <a:p>
            <a:pPr>
              <a:buNone/>
            </a:pPr>
            <a:endParaRPr lang="el-GR" sz="6000" dirty="0" smtClean="0"/>
          </a:p>
          <a:p>
            <a:r>
              <a:rPr lang="el-GR" sz="6000" dirty="0" smtClean="0"/>
              <a:t>- εξαγωγικές επιστροφές</a:t>
            </a:r>
          </a:p>
          <a:p>
            <a:endParaRPr lang="el-GR" sz="6000" dirty="0" smtClean="0"/>
          </a:p>
          <a:p>
            <a:r>
              <a:rPr lang="el-GR" sz="6000" dirty="0" smtClean="0"/>
              <a:t>- φόροι κατανάλωσης</a:t>
            </a:r>
          </a:p>
          <a:p>
            <a:endParaRPr lang="el-GR" sz="6000" dirty="0" smtClean="0"/>
          </a:p>
          <a:p>
            <a:r>
              <a:rPr lang="el-GR" sz="6000" dirty="0" smtClean="0"/>
              <a:t>- μειωμένος συντελεστής Φ.Π.Α.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				</a:t>
            </a:r>
          </a:p>
          <a:p>
            <a:pPr>
              <a:buNone/>
            </a:pPr>
            <a:r>
              <a:rPr lang="el-GR" dirty="0" smtClean="0"/>
              <a:t>					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l-GR" sz="2400" dirty="0" smtClean="0">
                <a:latin typeface="+mn-lt"/>
              </a:rPr>
              <a:t>Εργαλεία για ορθή δασμολογική κατάταξη</a:t>
            </a:r>
            <a:endParaRPr lang="el-GR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4040"/>
            <a:ext cx="7772400" cy="49839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l-GR" dirty="0" smtClean="0"/>
              <a:t>Συνδυασμένη Ονοματολογία (Δασμολόγιο)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Επεξηγηματικές Σημειώσεις  Συνδυασμένης Ονοματολογίας  </a:t>
            </a:r>
            <a:r>
              <a:rPr lang="en-US" dirty="0" smtClean="0"/>
              <a:t>C 119, 29/3/2019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Επεξηγηματικές Σημειώσεις Εναρμονισμένου Συστήματος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/>
          <a:lstStyle/>
          <a:p>
            <a:r>
              <a:rPr lang="el-GR" sz="2400" dirty="0" smtClean="0"/>
              <a:t>Εργαλεία για ορθή δασμολογική κατάταξη</a:t>
            </a:r>
            <a:endParaRPr lang="el-GR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l-GR" dirty="0" smtClean="0"/>
              <a:t>Γνωματεύσεις του Εναρμονισμένου Συστήματος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Κανονισμοί  της Ευρωπαϊκής Επιτροπής για τη δασμολογική κατάταξη. Κοινοποιούνται με τις εγκυκλίους ΕΕ-«Τ»</a:t>
            </a:r>
            <a:r>
              <a:rPr lang="en-US" dirty="0" smtClean="0"/>
              <a:t>(</a:t>
            </a:r>
            <a:r>
              <a:rPr lang="el-GR" dirty="0" smtClean="0"/>
              <a:t>…)</a:t>
            </a: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/>
          <a:lstStyle/>
          <a:p>
            <a:r>
              <a:rPr lang="el-GR" sz="2400" dirty="0" smtClean="0">
                <a:latin typeface="+mn-lt"/>
              </a:rPr>
              <a:t>Προκαταρκτικές διατάξεις δασμολογίου</a:t>
            </a:r>
            <a:endParaRPr lang="el-GR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>Τίτλος Ι Γενικοί κανόνες</a:t>
            </a:r>
          </a:p>
          <a:p>
            <a:pPr>
              <a:buNone/>
            </a:pPr>
            <a:r>
              <a:rPr lang="el-GR" dirty="0" smtClean="0"/>
              <a:t>α - Κανόνες για την ερμηνεία της Συνδυασμένης Ονοματολογίας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β - Γενικοί κανόνες σχετικά με τους δασμούς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γ - Κοινοί γενικοί κανόνες για την Ονοματολογία και τους δασμούς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2122</TotalTime>
  <Words>1175</Words>
  <Application>Microsoft Office PowerPoint</Application>
  <PresentationFormat>On-screen Show (4:3)</PresentationFormat>
  <Paragraphs>281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Flow</vt:lpstr>
      <vt:lpstr>Slide 1</vt:lpstr>
      <vt:lpstr>Ζούγκλα κωδικών</vt:lpstr>
      <vt:lpstr>Νομοθεσία</vt:lpstr>
      <vt:lpstr>Ορισμός</vt:lpstr>
      <vt:lpstr>Κωδικοί</vt:lpstr>
      <vt:lpstr>Χρήσεις</vt:lpstr>
      <vt:lpstr>Εργαλεία για ορθή δασμολογική κατάταξη</vt:lpstr>
      <vt:lpstr>Εργαλεία για ορθή δασμολογική κατάταξη</vt:lpstr>
      <vt:lpstr>Προκαταρκτικές διατάξεις δασμολογίου</vt:lpstr>
      <vt:lpstr>Προκαταρκτικές διατάξεις δασμολογίου</vt:lpstr>
      <vt:lpstr>Προκαταρκτικές διατάξεις δασμολογίου</vt:lpstr>
      <vt:lpstr>Γενικοί κανόνες για την ερμηνεία της Συνδυασμένης Ονοματολογίας</vt:lpstr>
      <vt:lpstr>Κανόνας 1</vt:lpstr>
      <vt:lpstr>   Κανόνας 2</vt:lpstr>
      <vt:lpstr>  Κανόνας 2  </vt:lpstr>
      <vt:lpstr>Κανόνας  3</vt:lpstr>
      <vt:lpstr>Κανόνας  3</vt:lpstr>
      <vt:lpstr>      Κανόνας 3  </vt:lpstr>
      <vt:lpstr>Κανόνας 3α </vt:lpstr>
      <vt:lpstr>Κανόνας 3α </vt:lpstr>
      <vt:lpstr>Κανόνας 3α </vt:lpstr>
      <vt:lpstr>Κανόνας 3β Σύνολο </vt:lpstr>
      <vt:lpstr>Σύνολο;</vt:lpstr>
      <vt:lpstr>Σύνολα</vt:lpstr>
      <vt:lpstr>Όχι σύνολα</vt:lpstr>
      <vt:lpstr>  Σύνολο (σετ)</vt:lpstr>
      <vt:lpstr>Ουσιώδης χαρακτήρας κριτήρια</vt:lpstr>
      <vt:lpstr>3209 μπογιά  </vt:lpstr>
      <vt:lpstr>Slide 29</vt:lpstr>
      <vt:lpstr>  </vt:lpstr>
      <vt:lpstr>Slide 31</vt:lpstr>
      <vt:lpstr>Παραδείγματα  Σύνολο που περιέχει 6 μαρκαδόρους, 1 μολύβι, 1 πένα, ι ρίγα, ι ξύστρα, ι σβηστήρι, ι σημειωματάριο συσκευασμένα όλα σε μια συσκευασία που αποτελείται από χαρτί και πλαστικό  </vt:lpstr>
      <vt:lpstr>Παραδείγματα</vt:lpstr>
      <vt:lpstr>Ο κανόνας 3β:</vt:lpstr>
      <vt:lpstr>Κανόνας 4</vt:lpstr>
      <vt:lpstr>Κανόνας 5</vt:lpstr>
      <vt:lpstr>Κανόνας 6</vt:lpstr>
      <vt:lpstr>Δασμοί του γεωργικού τομέα</vt:lpstr>
      <vt:lpstr>Δασμοί του γεωργικού τομέα</vt:lpstr>
      <vt:lpstr>Παράδειγμα για πρόσθετα κωδικό Meursing </vt:lpstr>
      <vt:lpstr>Παραδείγματα</vt:lpstr>
      <vt:lpstr>Τμήμα  XVI  - Μηχανές και ηλεκτρικές συσκευές</vt:lpstr>
      <vt:lpstr>Τμήμα  XVI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Δασμολογική κατάταξη συνόλων (σετ)</dc:title>
  <dc:creator>Rena</dc:creator>
  <cp:lastModifiedBy>User</cp:lastModifiedBy>
  <cp:revision>444</cp:revision>
  <dcterms:created xsi:type="dcterms:W3CDTF">2015-11-26T20:31:33Z</dcterms:created>
  <dcterms:modified xsi:type="dcterms:W3CDTF">2019-04-23T05:09:29Z</dcterms:modified>
</cp:coreProperties>
</file>