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60" r:id="rId3"/>
    <p:sldId id="363" r:id="rId4"/>
    <p:sldId id="273" r:id="rId5"/>
    <p:sldId id="347" r:id="rId6"/>
    <p:sldId id="360" r:id="rId7"/>
    <p:sldId id="361" r:id="rId8"/>
    <p:sldId id="36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80" d="100"/>
          <a:sy n="80" d="100"/>
        </p:scale>
        <p:origin x="-10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0662E-55F8-4737-A38A-6146CF9C96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E40020D-6A22-42B8-9CCF-F4E1C05F111B}">
      <dgm:prSet phldrT="[Text]" custT="1"/>
      <dgm:spPr/>
      <dgm:t>
        <a:bodyPr/>
        <a:lstStyle/>
        <a:p>
          <a:r>
            <a:rPr lang="el-GR" sz="2800" dirty="0" smtClean="0"/>
            <a:t>ΣΥΜΦΩΝΙΑ</a:t>
          </a:r>
          <a:endParaRPr lang="el-GR" sz="2800" dirty="0"/>
        </a:p>
      </dgm:t>
    </dgm:pt>
    <dgm:pt modelId="{CB67CB98-6113-4471-BEF4-98D7915A9EEB}" type="parTrans" cxnId="{7A9B4B71-F143-4C97-BABD-8B7E308B0B35}">
      <dgm:prSet/>
      <dgm:spPr/>
      <dgm:t>
        <a:bodyPr/>
        <a:lstStyle/>
        <a:p>
          <a:endParaRPr lang="el-GR"/>
        </a:p>
      </dgm:t>
    </dgm:pt>
    <dgm:pt modelId="{3B1ACAAA-10A2-4B43-A858-A973E869941B}" type="sibTrans" cxnId="{7A9B4B71-F143-4C97-BABD-8B7E308B0B35}">
      <dgm:prSet/>
      <dgm:spPr/>
      <dgm:t>
        <a:bodyPr/>
        <a:lstStyle/>
        <a:p>
          <a:endParaRPr lang="el-GR"/>
        </a:p>
      </dgm:t>
    </dgm:pt>
    <dgm:pt modelId="{06B3C1BF-3D32-49BB-AC1F-3F2662CF77F3}">
      <dgm:prSet phldrT="[Text]" custT="1"/>
      <dgm:spPr/>
      <dgm:t>
        <a:bodyPr/>
        <a:lstStyle/>
        <a:p>
          <a:r>
            <a:rPr lang="el-GR" sz="2400" dirty="0" smtClean="0"/>
            <a:t>ανακαλούνται οι λανθασμένες ΔΔΠ</a:t>
          </a:r>
          <a:endParaRPr lang="el-GR" sz="2400" dirty="0"/>
        </a:p>
      </dgm:t>
    </dgm:pt>
    <dgm:pt modelId="{F0940641-94B8-4B3E-93FD-C2383BE1B1C2}" type="parTrans" cxnId="{B40AC145-A916-4590-9040-3AA94E7B85DE}">
      <dgm:prSet/>
      <dgm:spPr/>
      <dgm:t>
        <a:bodyPr/>
        <a:lstStyle/>
        <a:p>
          <a:endParaRPr lang="el-GR"/>
        </a:p>
      </dgm:t>
    </dgm:pt>
    <dgm:pt modelId="{118304DE-E65C-48A2-9893-6EFDC94CADD2}" type="sibTrans" cxnId="{B40AC145-A916-4590-9040-3AA94E7B85DE}">
      <dgm:prSet/>
      <dgm:spPr/>
      <dgm:t>
        <a:bodyPr/>
        <a:lstStyle/>
        <a:p>
          <a:endParaRPr lang="el-GR"/>
        </a:p>
      </dgm:t>
    </dgm:pt>
    <dgm:pt modelId="{AD8B1860-3E7B-4AA2-AAF9-47CF7D6891D9}">
      <dgm:prSet phldrT="[Text]" custT="1"/>
      <dgm:spPr/>
      <dgm:t>
        <a:bodyPr/>
        <a:lstStyle/>
        <a:p>
          <a:r>
            <a:rPr lang="el-GR" sz="2800" dirty="0" smtClean="0"/>
            <a:t>ΔΙΑΦΩΝΙΑ</a:t>
          </a:r>
          <a:endParaRPr lang="el-GR" sz="2800" dirty="0"/>
        </a:p>
      </dgm:t>
    </dgm:pt>
    <dgm:pt modelId="{FC805E2A-8266-42F5-AB99-61668200E081}" type="parTrans" cxnId="{4CFC6452-7A47-4B09-8D9A-8A6112AD084E}">
      <dgm:prSet/>
      <dgm:spPr/>
      <dgm:t>
        <a:bodyPr/>
        <a:lstStyle/>
        <a:p>
          <a:endParaRPr lang="el-GR"/>
        </a:p>
      </dgm:t>
    </dgm:pt>
    <dgm:pt modelId="{83AD72C5-5DBD-4DFC-9E2A-B762B189C7BD}" type="sibTrans" cxnId="{4CFC6452-7A47-4B09-8D9A-8A6112AD084E}">
      <dgm:prSet/>
      <dgm:spPr/>
      <dgm:t>
        <a:bodyPr/>
        <a:lstStyle/>
        <a:p>
          <a:endParaRPr lang="el-GR"/>
        </a:p>
      </dgm:t>
    </dgm:pt>
    <dgm:pt modelId="{F9322E4E-CAC7-44C0-B7EA-48B26B59DF4E}">
      <dgm:prSet phldrT="[Text]" custT="1"/>
      <dgm:spPr/>
      <dgm:t>
        <a:bodyPr/>
        <a:lstStyle/>
        <a:p>
          <a:r>
            <a:rPr lang="el-GR" sz="2400" dirty="0" smtClean="0">
              <a:solidFill>
                <a:schemeClr val="tx1"/>
              </a:solidFill>
            </a:rPr>
            <a:t>το θέμα συζητείται στην Επιτροπή Τελωνειακού Κώδικα</a:t>
          </a:r>
          <a:endParaRPr lang="el-GR" sz="2400" dirty="0">
            <a:solidFill>
              <a:schemeClr val="tx1"/>
            </a:solidFill>
          </a:endParaRPr>
        </a:p>
      </dgm:t>
    </dgm:pt>
    <dgm:pt modelId="{9E72D3DC-38F9-4B3A-BE6A-8A8E2A6E50CE}" type="parTrans" cxnId="{6F282632-AEB6-4BBC-9025-A47AD9DA292F}">
      <dgm:prSet/>
      <dgm:spPr/>
      <dgm:t>
        <a:bodyPr/>
        <a:lstStyle/>
        <a:p>
          <a:endParaRPr lang="el-GR"/>
        </a:p>
      </dgm:t>
    </dgm:pt>
    <dgm:pt modelId="{CD403280-655B-4DCD-A2CB-E3C11195F005}" type="sibTrans" cxnId="{6F282632-AEB6-4BBC-9025-A47AD9DA292F}">
      <dgm:prSet/>
      <dgm:spPr/>
      <dgm:t>
        <a:bodyPr/>
        <a:lstStyle/>
        <a:p>
          <a:endParaRPr lang="el-GR"/>
        </a:p>
      </dgm:t>
    </dgm:pt>
    <dgm:pt modelId="{62D05872-DC69-4C85-A7D0-E8DF680EEC40}" type="pres">
      <dgm:prSet presAssocID="{3EC0662E-55F8-4737-A38A-6146CF9C96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107B27A-8C95-4977-882F-3CEAE5624DEA}" type="pres">
      <dgm:prSet presAssocID="{0E40020D-6A22-42B8-9CCF-F4E1C05F111B}" presName="parentText" presStyleLbl="node1" presStyleIdx="0" presStyleCnt="2" custLinFactNeighborX="-391" custLinFactNeighborY="76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1E0418-F62B-4776-952A-2E6BC947D46E}" type="pres">
      <dgm:prSet presAssocID="{0E40020D-6A22-42B8-9CCF-F4E1C05F111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C12DF8-379B-4452-BE4E-2915CE6F85B2}" type="pres">
      <dgm:prSet presAssocID="{AD8B1860-3E7B-4AA2-AAF9-47CF7D6891D9}" presName="parentText" presStyleLbl="node1" presStyleIdx="1" presStyleCnt="2" custLinFactNeighborX="-2500" custLinFactNeighborY="136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1B2829-44B5-4BF6-8D1D-B83CCA7AB433}" type="pres">
      <dgm:prSet presAssocID="{AD8B1860-3E7B-4AA2-AAF9-47CF7D6891D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7F2E43B-D999-4AAC-A403-7736C74338D6}" type="presOf" srcId="{0E40020D-6A22-42B8-9CCF-F4E1C05F111B}" destId="{3107B27A-8C95-4977-882F-3CEAE5624DEA}" srcOrd="0" destOrd="0" presId="urn:microsoft.com/office/officeart/2005/8/layout/vList2"/>
    <dgm:cxn modelId="{6F282632-AEB6-4BBC-9025-A47AD9DA292F}" srcId="{AD8B1860-3E7B-4AA2-AAF9-47CF7D6891D9}" destId="{F9322E4E-CAC7-44C0-B7EA-48B26B59DF4E}" srcOrd="0" destOrd="0" parTransId="{9E72D3DC-38F9-4B3A-BE6A-8A8E2A6E50CE}" sibTransId="{CD403280-655B-4DCD-A2CB-E3C11195F005}"/>
    <dgm:cxn modelId="{F2740B1E-D353-4E6B-9EBD-7BD859088531}" type="presOf" srcId="{06B3C1BF-3D32-49BB-AC1F-3F2662CF77F3}" destId="{941E0418-F62B-4776-952A-2E6BC947D46E}" srcOrd="0" destOrd="0" presId="urn:microsoft.com/office/officeart/2005/8/layout/vList2"/>
    <dgm:cxn modelId="{B40AC145-A916-4590-9040-3AA94E7B85DE}" srcId="{0E40020D-6A22-42B8-9CCF-F4E1C05F111B}" destId="{06B3C1BF-3D32-49BB-AC1F-3F2662CF77F3}" srcOrd="0" destOrd="0" parTransId="{F0940641-94B8-4B3E-93FD-C2383BE1B1C2}" sibTransId="{118304DE-E65C-48A2-9893-6EFDC94CADD2}"/>
    <dgm:cxn modelId="{D7E224B5-4637-41F6-94ED-F3FF5BB158F4}" type="presOf" srcId="{AD8B1860-3E7B-4AA2-AAF9-47CF7D6891D9}" destId="{FCC12DF8-379B-4452-BE4E-2915CE6F85B2}" srcOrd="0" destOrd="0" presId="urn:microsoft.com/office/officeart/2005/8/layout/vList2"/>
    <dgm:cxn modelId="{4CFC6452-7A47-4B09-8D9A-8A6112AD084E}" srcId="{3EC0662E-55F8-4737-A38A-6146CF9C96F8}" destId="{AD8B1860-3E7B-4AA2-AAF9-47CF7D6891D9}" srcOrd="1" destOrd="0" parTransId="{FC805E2A-8266-42F5-AB99-61668200E081}" sibTransId="{83AD72C5-5DBD-4DFC-9E2A-B762B189C7BD}"/>
    <dgm:cxn modelId="{7A9B4B71-F143-4C97-BABD-8B7E308B0B35}" srcId="{3EC0662E-55F8-4737-A38A-6146CF9C96F8}" destId="{0E40020D-6A22-42B8-9CCF-F4E1C05F111B}" srcOrd="0" destOrd="0" parTransId="{CB67CB98-6113-4471-BEF4-98D7915A9EEB}" sibTransId="{3B1ACAAA-10A2-4B43-A858-A973E869941B}"/>
    <dgm:cxn modelId="{DD617097-BCD8-4E01-AAD5-995FD8893CFF}" type="presOf" srcId="{3EC0662E-55F8-4737-A38A-6146CF9C96F8}" destId="{62D05872-DC69-4C85-A7D0-E8DF680EEC40}" srcOrd="0" destOrd="0" presId="urn:microsoft.com/office/officeart/2005/8/layout/vList2"/>
    <dgm:cxn modelId="{B2212870-135A-45F1-8A5E-8DE016973208}" type="presOf" srcId="{F9322E4E-CAC7-44C0-B7EA-48B26B59DF4E}" destId="{221B2829-44B5-4BF6-8D1D-B83CCA7AB433}" srcOrd="0" destOrd="0" presId="urn:microsoft.com/office/officeart/2005/8/layout/vList2"/>
    <dgm:cxn modelId="{6CD8C3BF-A8DD-438D-8BC5-B22F38B0BCA8}" type="presParOf" srcId="{62D05872-DC69-4C85-A7D0-E8DF680EEC40}" destId="{3107B27A-8C95-4977-882F-3CEAE5624DEA}" srcOrd="0" destOrd="0" presId="urn:microsoft.com/office/officeart/2005/8/layout/vList2"/>
    <dgm:cxn modelId="{646077BA-F5B1-43D6-ACC8-C0C9A947D969}" type="presParOf" srcId="{62D05872-DC69-4C85-A7D0-E8DF680EEC40}" destId="{941E0418-F62B-4776-952A-2E6BC947D46E}" srcOrd="1" destOrd="0" presId="urn:microsoft.com/office/officeart/2005/8/layout/vList2"/>
    <dgm:cxn modelId="{5D51F309-44EC-47FF-9D95-165C3D3FD387}" type="presParOf" srcId="{62D05872-DC69-4C85-A7D0-E8DF680EEC40}" destId="{FCC12DF8-379B-4452-BE4E-2915CE6F85B2}" srcOrd="2" destOrd="0" presId="urn:microsoft.com/office/officeart/2005/8/layout/vList2"/>
    <dgm:cxn modelId="{85FE5F02-D138-4C8E-B5AD-504197A20490}" type="presParOf" srcId="{62D05872-DC69-4C85-A7D0-E8DF680EEC40}" destId="{221B2829-44B5-4BF6-8D1D-B83CCA7AB4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0853-8039-4BD6-B41F-AC23495C74F4}" type="datetimeFigureOut">
              <a:rPr lang="el-GR" smtClean="0"/>
              <a:pPr/>
              <a:t>23/4/2019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1EAA1-F87E-48DD-84DB-A9FE104572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EDAFA-6D8C-4BB1-BAAB-2BB8A4E66655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6" y="4632326"/>
            <a:ext cx="6042025" cy="4964113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990000"/>
              </a:buClr>
              <a:buFont typeface="Monotype Sorts" pitchFamily="2" charset="2"/>
              <a:buNone/>
              <a:defRPr/>
            </a:pPr>
            <a:endParaRPr lang="en-GB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BB76A-CF08-45B9-B513-5CB3060A4D1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A2947-64D8-44C8-9BA0-88CF0C00981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dds2/ebti/ebti_home.jsp?Lang=el&amp;Screen=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eur-lex.europa.eu/Result.do?T1=V2&amp;T2=1993&amp;T3=2454&amp;RechType=RECH_consolidated&amp;Submit=%CE%91%CE%BD%CE%B1%CE%B6%CE%AE%CF%84%CE%B7%CF%83%CE%B7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457200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200" b="1" dirty="0" smtClean="0"/>
              <a:t>Δεσμευτικές Δασμολογικές Πληροφορίες</a:t>
            </a:r>
          </a:p>
          <a:p>
            <a:pPr algn="ctr">
              <a:buNone/>
            </a:pPr>
            <a:r>
              <a:rPr lang="el-GR" sz="3200" b="1" dirty="0" smtClean="0"/>
              <a:t>ΔΔΠ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</a:t>
            </a:r>
          </a:p>
          <a:p>
            <a:pPr>
              <a:buNone/>
            </a:pPr>
            <a:r>
              <a:rPr lang="el-GR" smtClean="0"/>
              <a:t>                                              </a:t>
            </a:r>
            <a:endParaRPr lang="en-US" dirty="0"/>
          </a:p>
        </p:txBody>
      </p:sp>
      <p:pic>
        <p:nvPicPr>
          <p:cNvPr id="4" name="Picture 5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ustomsLogo(col2) BIG FINAL COLOUR COMPRESS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 anchor="ctr"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Νομική βάση</a:t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buNone/>
              <a:defRPr/>
            </a:pPr>
            <a:endParaRPr lang="el-GR" sz="2800" dirty="0" smtClean="0"/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άρθρα </a:t>
            </a:r>
            <a:r>
              <a:rPr lang="en-US" sz="2800" dirty="0" smtClean="0"/>
              <a:t>22-37</a:t>
            </a:r>
            <a:r>
              <a:rPr lang="el-GR" sz="2800" dirty="0" smtClean="0"/>
              <a:t> του ΕΤΚ </a:t>
            </a:r>
            <a:r>
              <a:rPr lang="en-US" sz="2800" dirty="0" smtClean="0"/>
              <a:t>(</a:t>
            </a:r>
            <a:r>
              <a:rPr lang="el-GR" sz="2800" dirty="0" smtClean="0"/>
              <a:t>καν. </a:t>
            </a:r>
            <a:r>
              <a:rPr lang="en-US" sz="2800" dirty="0" smtClean="0"/>
              <a:t>952/2013</a:t>
            </a:r>
            <a:r>
              <a:rPr lang="el-GR" sz="2800" dirty="0" smtClean="0"/>
              <a:t>)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άρθρα 11-22 του καν. 2446/2015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άρθρα 8-23 του καν. 2447/2015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 anchor="ctr"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Ισχύς</a:t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365760" indent="-256032">
              <a:buNone/>
              <a:defRPr/>
            </a:pPr>
            <a:endParaRPr lang="el-GR" sz="2800" dirty="0" smtClean="0"/>
          </a:p>
          <a:p>
            <a:pPr marL="365760" indent="-256032">
              <a:buNone/>
              <a:defRPr/>
            </a:pPr>
            <a:r>
              <a:rPr lang="el-GR" sz="2800" dirty="0" smtClean="0"/>
              <a:t>Ισχύουν για 3 χρόνια εκτός αν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Ακυρωθούν – αναδρομική ισχύς</a:t>
            </a:r>
          </a:p>
          <a:p>
            <a:pPr marL="365760" indent="-256032">
              <a:buNone/>
              <a:defRPr/>
            </a:pPr>
            <a:r>
              <a:rPr lang="el-GR" sz="2800" dirty="0" smtClean="0"/>
              <a:t>   -  ανακριβείς ή ελλιπείς πληροφορίες από τους  αιτούντες 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Παύσουν να ισχύουν - χωρίς αναδρομική ισχύ</a:t>
            </a:r>
          </a:p>
          <a:p>
            <a:pPr marL="365760" indent="-256032">
              <a:buNone/>
              <a:defRPr/>
            </a:pPr>
            <a:r>
              <a:rPr lang="el-GR" sz="2800" dirty="0" smtClean="0"/>
              <a:t>   - τροποποιήσεις ονοματολογίας ή θέσπιση μέτρου όπως κανονισμοί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Ανακληθούν – χωρίς αναδρομική ισχύ</a:t>
            </a:r>
          </a:p>
          <a:p>
            <a:pPr marL="365760" indent="-256032">
              <a:buNone/>
              <a:defRPr/>
            </a:pPr>
            <a:r>
              <a:rPr lang="el-GR" sz="2800" dirty="0" smtClean="0"/>
              <a:t>   - μη συμβατές με την ερμηνεία της Ονοματολογίας, αποφάσεις δικαστηρίου, γνωματεύσεις του Παγκόσμιου </a:t>
            </a:r>
            <a:r>
              <a:rPr lang="el-GR" sz="2800" smtClean="0"/>
              <a:t>Οργανισμού Τελωνείων </a:t>
            </a:r>
            <a:endParaRPr lang="el-GR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 anchor="ctr"/>
          <a:lstStyle/>
          <a:p>
            <a:r>
              <a:rPr lang="el-GR" sz="2400" dirty="0" smtClean="0">
                <a:latin typeface="+mn-lt"/>
              </a:rPr>
              <a:t>Διαδικασία έκδοσης ΔΔΠ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4040"/>
            <a:ext cx="7772400" cy="4298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Πρωτότυπη αίτηση στο σχετικό έντυπο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Παραλαβή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Αποδοχή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Καταχώρηση στη βάση δεδομένων </a:t>
            </a:r>
            <a:r>
              <a:rPr lang="en-US" sz="2800" dirty="0" smtClean="0"/>
              <a:t>EBTI</a:t>
            </a:r>
            <a:r>
              <a:rPr lang="el-GR" sz="2800" dirty="0" smtClean="0"/>
              <a:t> 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Μελέτη της δασμολογικής κατάταξης</a:t>
            </a:r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2800" dirty="0" smtClean="0"/>
              <a:t>Έκδοση της ΔΔΠ</a:t>
            </a:r>
          </a:p>
          <a:p>
            <a:pPr>
              <a:buFont typeface="Wingdings" pitchFamily="2" charset="2"/>
              <a:buChar char="v"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				</a:t>
            </a:r>
          </a:p>
          <a:p>
            <a:pPr>
              <a:buNone/>
            </a:pPr>
            <a:r>
              <a:rPr lang="el-GR" dirty="0" smtClean="0"/>
              <a:t>					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l-GR" sz="2400" b="1" dirty="0" smtClean="0"/>
              <a:t>Βάση δεδομένων </a:t>
            </a:r>
            <a:r>
              <a:rPr lang="en-US" sz="2400" b="1" dirty="0" smtClean="0"/>
              <a:t>EBTI (European Binding Tariff Information)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983960"/>
          </a:xfrm>
        </p:spPr>
        <p:txBody>
          <a:bodyPr>
            <a:normAutofit fontScale="77500" lnSpcReduction="20000"/>
          </a:bodyPr>
          <a:lstStyle/>
          <a:p>
            <a:pPr marL="365760" indent="-256032">
              <a:buNone/>
              <a:defRPr/>
            </a:pPr>
            <a:endParaRPr lang="el-GR" sz="9600" dirty="0" smtClean="0"/>
          </a:p>
          <a:p>
            <a:pPr marL="365760" indent="-256032">
              <a:buNone/>
              <a:defRPr/>
            </a:pPr>
            <a:r>
              <a:rPr lang="en-US" sz="3600" dirty="0" smtClean="0"/>
              <a:t>  </a:t>
            </a:r>
            <a:r>
              <a:rPr lang="el-GR" sz="3600" dirty="0" smtClean="0"/>
              <a:t>Μέσω διαδικτύου ελεύθερη πρόσβαση</a:t>
            </a:r>
            <a:r>
              <a:rPr lang="en-US" sz="3600" dirty="0" smtClean="0"/>
              <a:t> </a:t>
            </a:r>
            <a:r>
              <a:rPr lang="el-GR" sz="3600" dirty="0" smtClean="0"/>
              <a:t>στο κοινό</a:t>
            </a:r>
            <a:endParaRPr lang="en-US" sz="3600" dirty="0" smtClean="0"/>
          </a:p>
          <a:p>
            <a:pPr marL="365760" indent="-256032">
              <a:buNone/>
              <a:defRPr/>
            </a:pPr>
            <a:endParaRPr lang="en-US" sz="3600" dirty="0" smtClean="0"/>
          </a:p>
          <a:p>
            <a:pPr marL="365760" indent="-256032"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hlinkClick r:id="rId3"/>
              </a:rPr>
              <a:t>https://ec.europa.eu/taxation_customs/dds2/ebti/ebti_home.jsp?Lang=el&amp;Screen=0</a:t>
            </a:r>
            <a:endParaRPr lang="en-US" sz="3600" dirty="0" smtClean="0">
              <a:solidFill>
                <a:srgbClr val="002060"/>
              </a:solidFill>
            </a:endParaRPr>
          </a:p>
          <a:p>
            <a:pPr marL="365760" indent="-256032">
              <a:buNone/>
              <a:defRPr/>
            </a:pPr>
            <a:endParaRPr lang="el-GR" sz="3600" dirty="0" smtClean="0"/>
          </a:p>
          <a:p>
            <a:pPr marL="365760" indent="-256032">
              <a:buFont typeface="Wingdings" pitchFamily="2" charset="2"/>
              <a:buChar char="Ø"/>
              <a:defRPr/>
            </a:pPr>
            <a:r>
              <a:rPr lang="el-GR" sz="3600" dirty="0" smtClean="0"/>
              <a:t>Έρευνα μόνο ΔΔΠ σε ισχύ</a:t>
            </a:r>
          </a:p>
          <a:p>
            <a:pPr>
              <a:buNone/>
            </a:pPr>
            <a:endParaRPr lang="el-GR" sz="37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				</a:t>
            </a:r>
          </a:p>
          <a:p>
            <a:pPr>
              <a:buNone/>
            </a:pPr>
            <a:r>
              <a:rPr lang="el-GR" dirty="0" smtClean="0"/>
              <a:t>					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l-GR" sz="2400" dirty="0" smtClean="0">
                <a:latin typeface="+mn-lt"/>
              </a:rPr>
              <a:t>ΔΔΠ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36360"/>
          </a:xfrm>
        </p:spPr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l-GR" sz="3200" dirty="0" smtClean="0"/>
              <a:t>Υποχρέωση των κρατών μελών να ακλουθούν υφιστάμενες ΔΔΠ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endParaRPr lang="el-GR" sz="3200" dirty="0" smtClean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l-GR" sz="3200" dirty="0" smtClean="0"/>
              <a:t>Σε περίπτωση διαφωνίας γίνεται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3200" dirty="0" smtClean="0"/>
              <a:t>   επικοινωνία μεταξύ των κρατών μελών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sz="37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				</a:t>
            </a:r>
          </a:p>
          <a:p>
            <a:pPr>
              <a:buNone/>
            </a:pPr>
            <a:r>
              <a:rPr lang="el-GR" dirty="0" smtClean="0"/>
              <a:t>					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357313"/>
            <a:ext cx="7772400" cy="4951412"/>
          </a:xfrm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el-GR" sz="2400" smtClean="0">
              <a:solidFill>
                <a:srgbClr val="CCFF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400" smtClean="0">
                <a:solidFill>
                  <a:srgbClr val="CCFFFF"/>
                </a:solidFill>
              </a:rPr>
              <a:t>     </a:t>
            </a:r>
            <a:r>
              <a:rPr lang="el-GR" sz="2400" u="sng" smtClean="0">
                <a:hlinkClick r:id="rId3"/>
              </a:rPr>
              <a:t>     </a:t>
            </a:r>
          </a:p>
        </p:txBody>
      </p:sp>
      <p:sp>
        <p:nvSpPr>
          <p:cNvPr id="445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00100" y="276225"/>
            <a:ext cx="7726388" cy="1230313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</a:rPr>
              <a:t>ΔΔΠ</a:t>
            </a:r>
            <a:br>
              <a:rPr lang="el-GR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+mn-lt"/>
              </a:rPr>
              <a:t>ΔΔΠ</a:t>
            </a:r>
            <a:endParaRPr lang="el-GR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Έκδοση κανονισμών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Ανάκληση ΔΔΠ που δεν συνάδουν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180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Νομική βάση </vt:lpstr>
      <vt:lpstr>Ισχύς </vt:lpstr>
      <vt:lpstr>Διαδικασία έκδοσης ΔΔΠ</vt:lpstr>
      <vt:lpstr>Βάση δεδομένων EBTI (European Binding Tariff Information)</vt:lpstr>
      <vt:lpstr>ΔΔΠ</vt:lpstr>
      <vt:lpstr>ΔΔΠ </vt:lpstr>
      <vt:lpstr>ΔΔΠ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Δασμολογική κατάταξη συνόλων (σετ)</dc:title>
  <dc:creator>Rena</dc:creator>
  <cp:lastModifiedBy>User</cp:lastModifiedBy>
  <cp:revision>418</cp:revision>
  <dcterms:created xsi:type="dcterms:W3CDTF">2015-11-26T20:31:33Z</dcterms:created>
  <dcterms:modified xsi:type="dcterms:W3CDTF">2019-04-23T05:09:57Z</dcterms:modified>
</cp:coreProperties>
</file>