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handoutMasterIdLst>
    <p:handoutMasterId r:id="rId39"/>
  </p:handoutMasterIdLst>
  <p:sldIdLst>
    <p:sldId id="256" r:id="rId2"/>
    <p:sldId id="607" r:id="rId3"/>
    <p:sldId id="608" r:id="rId4"/>
    <p:sldId id="609" r:id="rId5"/>
    <p:sldId id="610" r:id="rId6"/>
    <p:sldId id="611" r:id="rId7"/>
    <p:sldId id="612" r:id="rId8"/>
    <p:sldId id="614" r:id="rId9"/>
    <p:sldId id="598" r:id="rId10"/>
    <p:sldId id="615" r:id="rId11"/>
    <p:sldId id="577" r:id="rId12"/>
    <p:sldId id="545" r:id="rId13"/>
    <p:sldId id="548" r:id="rId14"/>
    <p:sldId id="478" r:id="rId15"/>
    <p:sldId id="563" r:id="rId16"/>
    <p:sldId id="599" r:id="rId17"/>
    <p:sldId id="583" r:id="rId18"/>
    <p:sldId id="600" r:id="rId19"/>
    <p:sldId id="507" r:id="rId20"/>
    <p:sldId id="552" r:id="rId21"/>
    <p:sldId id="554" r:id="rId22"/>
    <p:sldId id="602" r:id="rId23"/>
    <p:sldId id="586" r:id="rId24"/>
    <p:sldId id="515" r:id="rId25"/>
    <p:sldId id="556" r:id="rId26"/>
    <p:sldId id="540" r:id="rId27"/>
    <p:sldId id="568" r:id="rId28"/>
    <p:sldId id="574" r:id="rId29"/>
    <p:sldId id="578" r:id="rId30"/>
    <p:sldId id="579" r:id="rId31"/>
    <p:sldId id="569" r:id="rId32"/>
    <p:sldId id="573" r:id="rId33"/>
    <p:sldId id="570" r:id="rId34"/>
    <p:sldId id="558" r:id="rId35"/>
    <p:sldId id="576" r:id="rId36"/>
    <p:sldId id="590" r:id="rId37"/>
  </p:sldIdLst>
  <p:sldSz cx="9144000" cy="6858000" type="screen4x3"/>
  <p:notesSz cx="6648450" cy="98504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500"/>
    <a:srgbClr val="008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39" autoAdjust="0"/>
    <p:restoredTop sz="94638" autoAdjust="0"/>
  </p:normalViewPr>
  <p:slideViewPr>
    <p:cSldViewPr>
      <p:cViewPr>
        <p:scale>
          <a:sx n="66" d="100"/>
          <a:sy n="66" d="100"/>
        </p:scale>
        <p:origin x="-1494" y="-5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2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FE998-007A-478F-BC20-6556682BEA9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l-GR"/>
        </a:p>
      </dgm:t>
    </dgm:pt>
    <dgm:pt modelId="{96768B54-13F4-48A0-BC0B-AA7A1A5BF3BA}">
      <dgm:prSet phldrT="[Text]" custT="1"/>
      <dgm:spPr>
        <a:solidFill>
          <a:schemeClr val="accent6">
            <a:lumMod val="75000"/>
          </a:schemeClr>
        </a:solidFill>
      </dgm:spPr>
      <dgm:t>
        <a:bodyPr/>
        <a:lstStyle/>
        <a:p>
          <a:r>
            <a:rPr lang="el-GR" sz="1600" dirty="0" smtClean="0">
              <a:latin typeface="+mj-lt"/>
            </a:rPr>
            <a:t>Καθεστώς τελειοποίησης ΙΡ/ΟΡ</a:t>
          </a:r>
          <a:endParaRPr lang="el-GR" sz="1600" dirty="0">
            <a:latin typeface="+mj-lt"/>
          </a:endParaRPr>
        </a:p>
      </dgm:t>
    </dgm:pt>
    <dgm:pt modelId="{F0306041-9A62-401C-8A79-B70702950B0A}" type="parTrans" cxnId="{9ED55C34-DDF1-4A01-A819-B9D7B71D751F}">
      <dgm:prSet custT="1"/>
      <dgm:spPr/>
      <dgm:t>
        <a:bodyPr/>
        <a:lstStyle/>
        <a:p>
          <a:endParaRPr lang="el-GR" sz="1050"/>
        </a:p>
      </dgm:t>
    </dgm:pt>
    <dgm:pt modelId="{77C3A198-9AD3-48CB-BC45-A07C4BB8A188}" type="sibTrans" cxnId="{9ED55C34-DDF1-4A01-A819-B9D7B71D751F}">
      <dgm:prSet/>
      <dgm:spPr/>
      <dgm:t>
        <a:bodyPr/>
        <a:lstStyle/>
        <a:p>
          <a:endParaRPr lang="el-GR" sz="1050"/>
        </a:p>
      </dgm:t>
    </dgm:pt>
    <dgm:pt modelId="{03FB6DD1-94BF-45E6-A63C-1E3EEE0986C6}">
      <dgm:prSet phldrT="[Text]" custT="1"/>
      <dgm:spPr>
        <a:solidFill>
          <a:schemeClr val="accent6">
            <a:lumMod val="75000"/>
          </a:schemeClr>
        </a:solidFill>
      </dgm:spPr>
      <dgm:t>
        <a:bodyPr/>
        <a:lstStyle/>
        <a:p>
          <a:r>
            <a:rPr lang="el-GR" sz="1600" dirty="0" smtClean="0">
              <a:latin typeface="+mj-lt"/>
            </a:rPr>
            <a:t>1.  Υπάγονται σε τελωνειακό καθεστώς</a:t>
          </a:r>
          <a:endParaRPr lang="el-GR" sz="1600" dirty="0">
            <a:latin typeface="+mj-lt"/>
          </a:endParaRPr>
        </a:p>
      </dgm:t>
    </dgm:pt>
    <dgm:pt modelId="{24C2EB1B-06D1-4CD4-A5A4-F431FE186A93}" type="parTrans" cxnId="{B7AE7577-E5C2-4E33-B4B4-A6FC4DDDBED9}">
      <dgm:prSet custT="1"/>
      <dgm:spPr/>
      <dgm:t>
        <a:bodyPr/>
        <a:lstStyle/>
        <a:p>
          <a:endParaRPr lang="el-GR" sz="1050"/>
        </a:p>
      </dgm:t>
    </dgm:pt>
    <dgm:pt modelId="{F622B70B-40F8-4CA2-B729-F988904F75C0}" type="sibTrans" cxnId="{B7AE7577-E5C2-4E33-B4B4-A6FC4DDDBED9}">
      <dgm:prSet/>
      <dgm:spPr/>
      <dgm:t>
        <a:bodyPr/>
        <a:lstStyle/>
        <a:p>
          <a:endParaRPr lang="el-GR" sz="1050"/>
        </a:p>
      </dgm:t>
    </dgm:pt>
    <dgm:pt modelId="{F500894B-2F5E-4D06-A663-ECB6D49D591D}">
      <dgm:prSet phldrT="[Text]" custT="1"/>
      <dgm:spPr/>
      <dgm:t>
        <a:bodyPr/>
        <a:lstStyle/>
        <a:p>
          <a:r>
            <a:rPr lang="el-GR" sz="1600" dirty="0" smtClean="0">
              <a:latin typeface="+mj-lt"/>
            </a:rPr>
            <a:t>3.  Καταστρέφονται χωρίς κατάλοιπα</a:t>
          </a:r>
          <a:endParaRPr lang="el-GR" sz="1600" dirty="0">
            <a:latin typeface="+mj-lt"/>
          </a:endParaRPr>
        </a:p>
      </dgm:t>
    </dgm:pt>
    <dgm:pt modelId="{9D7B5D7A-37FE-4228-8378-49BD48332602}" type="parTrans" cxnId="{2BE03ED5-7F03-4929-A8B2-FAFF470D30F2}">
      <dgm:prSet custT="1"/>
      <dgm:spPr/>
      <dgm:t>
        <a:bodyPr/>
        <a:lstStyle/>
        <a:p>
          <a:endParaRPr lang="el-GR" sz="1050"/>
        </a:p>
      </dgm:t>
    </dgm:pt>
    <dgm:pt modelId="{8D9C4AED-162B-49AE-AFD5-69E900B1EABF}" type="sibTrans" cxnId="{2BE03ED5-7F03-4929-A8B2-FAFF470D30F2}">
      <dgm:prSet/>
      <dgm:spPr/>
      <dgm:t>
        <a:bodyPr/>
        <a:lstStyle/>
        <a:p>
          <a:endParaRPr lang="el-GR" sz="1050"/>
        </a:p>
      </dgm:t>
    </dgm:pt>
    <dgm:pt modelId="{BB6EDADC-3682-43DB-9F54-FA10C2E63693}">
      <dgm:prSet custT="1"/>
      <dgm:spPr/>
      <dgm:t>
        <a:bodyPr/>
        <a:lstStyle/>
        <a:p>
          <a:r>
            <a:rPr lang="el-GR" sz="1600" dirty="0" smtClean="0">
              <a:latin typeface="+mj-lt"/>
            </a:rPr>
            <a:t>2. Εξέρχονται από ΕΕ</a:t>
          </a:r>
          <a:endParaRPr lang="el-GR" sz="1600" dirty="0">
            <a:latin typeface="+mj-lt"/>
          </a:endParaRPr>
        </a:p>
      </dgm:t>
    </dgm:pt>
    <dgm:pt modelId="{26D1C587-6100-4AC0-B707-082841D7F9B7}" type="parTrans" cxnId="{582CE130-04B6-4D57-8AA3-96803EF3190C}">
      <dgm:prSet custT="1"/>
      <dgm:spPr/>
      <dgm:t>
        <a:bodyPr/>
        <a:lstStyle/>
        <a:p>
          <a:endParaRPr lang="el-GR" sz="1050"/>
        </a:p>
      </dgm:t>
    </dgm:pt>
    <dgm:pt modelId="{E2DE84E9-A433-408A-9AAE-1B1DDBA8BA50}" type="sibTrans" cxnId="{582CE130-04B6-4D57-8AA3-96803EF3190C}">
      <dgm:prSet/>
      <dgm:spPr/>
      <dgm:t>
        <a:bodyPr/>
        <a:lstStyle/>
        <a:p>
          <a:endParaRPr lang="el-GR" sz="1050"/>
        </a:p>
      </dgm:t>
    </dgm:pt>
    <dgm:pt modelId="{CFA45741-63DB-4BED-839B-B7F7E1419C16}">
      <dgm:prSet custT="1"/>
      <dgm:spPr/>
      <dgm:t>
        <a:bodyPr/>
        <a:lstStyle/>
        <a:p>
          <a:r>
            <a:rPr lang="el-GR" sz="1600" dirty="0" smtClean="0">
              <a:latin typeface="+mj-lt"/>
            </a:rPr>
            <a:t>4. Εγκαταλείπονται υπέρ του Δημοσίου</a:t>
          </a:r>
          <a:endParaRPr lang="el-GR" sz="1600" dirty="0">
            <a:latin typeface="+mj-lt"/>
          </a:endParaRPr>
        </a:p>
      </dgm:t>
    </dgm:pt>
    <dgm:pt modelId="{3D8C2FC7-F0CC-488A-A354-4A8696A0C861}" type="parTrans" cxnId="{C39CBEF7-15D0-4BD1-A0DD-81B2FE8D24F1}">
      <dgm:prSet/>
      <dgm:spPr/>
      <dgm:t>
        <a:bodyPr/>
        <a:lstStyle/>
        <a:p>
          <a:endParaRPr lang="el-GR"/>
        </a:p>
      </dgm:t>
    </dgm:pt>
    <dgm:pt modelId="{4D043E00-57A5-4F2D-9455-95ADBB6571A7}" type="sibTrans" cxnId="{C39CBEF7-15D0-4BD1-A0DD-81B2FE8D24F1}">
      <dgm:prSet/>
      <dgm:spPr/>
      <dgm:t>
        <a:bodyPr/>
        <a:lstStyle/>
        <a:p>
          <a:endParaRPr lang="el-GR"/>
        </a:p>
      </dgm:t>
    </dgm:pt>
    <dgm:pt modelId="{89C19EB0-5BCD-4CBD-BBED-A8D2912D12EE}" type="pres">
      <dgm:prSet presAssocID="{D92FE998-007A-478F-BC20-6556682BEA91}" presName="diagram" presStyleCnt="0">
        <dgm:presLayoutVars>
          <dgm:chPref val="1"/>
          <dgm:dir/>
          <dgm:animOne val="branch"/>
          <dgm:animLvl val="lvl"/>
          <dgm:resizeHandles val="exact"/>
        </dgm:presLayoutVars>
      </dgm:prSet>
      <dgm:spPr/>
      <dgm:t>
        <a:bodyPr/>
        <a:lstStyle/>
        <a:p>
          <a:endParaRPr lang="el-GR"/>
        </a:p>
      </dgm:t>
    </dgm:pt>
    <dgm:pt modelId="{DA0B9B87-3C52-49DE-90FD-1887489C9962}" type="pres">
      <dgm:prSet presAssocID="{96768B54-13F4-48A0-BC0B-AA7A1A5BF3BA}" presName="root1" presStyleCnt="0"/>
      <dgm:spPr/>
    </dgm:pt>
    <dgm:pt modelId="{9010BE3A-CE24-4787-BD99-1E973185D814}" type="pres">
      <dgm:prSet presAssocID="{96768B54-13F4-48A0-BC0B-AA7A1A5BF3BA}" presName="LevelOneTextNode" presStyleLbl="node0" presStyleIdx="0" presStyleCnt="1">
        <dgm:presLayoutVars>
          <dgm:chPref val="3"/>
        </dgm:presLayoutVars>
      </dgm:prSet>
      <dgm:spPr/>
      <dgm:t>
        <a:bodyPr/>
        <a:lstStyle/>
        <a:p>
          <a:endParaRPr lang="el-GR"/>
        </a:p>
      </dgm:t>
    </dgm:pt>
    <dgm:pt modelId="{4FC2F3D8-9350-490C-818B-A8D947D6C431}" type="pres">
      <dgm:prSet presAssocID="{96768B54-13F4-48A0-BC0B-AA7A1A5BF3BA}" presName="level2hierChild" presStyleCnt="0"/>
      <dgm:spPr/>
    </dgm:pt>
    <dgm:pt modelId="{709BDCB8-6F29-41FE-9EBB-E76103B5A787}" type="pres">
      <dgm:prSet presAssocID="{24C2EB1B-06D1-4CD4-A5A4-F431FE186A93}" presName="conn2-1" presStyleLbl="parChTrans1D2" presStyleIdx="0" presStyleCnt="4"/>
      <dgm:spPr/>
      <dgm:t>
        <a:bodyPr/>
        <a:lstStyle/>
        <a:p>
          <a:endParaRPr lang="el-GR"/>
        </a:p>
      </dgm:t>
    </dgm:pt>
    <dgm:pt modelId="{C0404314-ED63-489F-953E-1DFF81C61816}" type="pres">
      <dgm:prSet presAssocID="{24C2EB1B-06D1-4CD4-A5A4-F431FE186A93}" presName="connTx" presStyleLbl="parChTrans1D2" presStyleIdx="0" presStyleCnt="4"/>
      <dgm:spPr/>
      <dgm:t>
        <a:bodyPr/>
        <a:lstStyle/>
        <a:p>
          <a:endParaRPr lang="el-GR"/>
        </a:p>
      </dgm:t>
    </dgm:pt>
    <dgm:pt modelId="{E5D56979-E005-4800-A310-120279AD96B0}" type="pres">
      <dgm:prSet presAssocID="{03FB6DD1-94BF-45E6-A63C-1E3EEE0986C6}" presName="root2" presStyleCnt="0"/>
      <dgm:spPr/>
    </dgm:pt>
    <dgm:pt modelId="{669CD105-CAC9-4429-909E-0748B13EF11C}" type="pres">
      <dgm:prSet presAssocID="{03FB6DD1-94BF-45E6-A63C-1E3EEE0986C6}" presName="LevelTwoTextNode" presStyleLbl="node2" presStyleIdx="0" presStyleCnt="4" custScaleX="130236">
        <dgm:presLayoutVars>
          <dgm:chPref val="3"/>
        </dgm:presLayoutVars>
      </dgm:prSet>
      <dgm:spPr/>
      <dgm:t>
        <a:bodyPr/>
        <a:lstStyle/>
        <a:p>
          <a:endParaRPr lang="el-GR"/>
        </a:p>
      </dgm:t>
    </dgm:pt>
    <dgm:pt modelId="{205E9C1E-FA60-467A-B8A8-76C784081013}" type="pres">
      <dgm:prSet presAssocID="{03FB6DD1-94BF-45E6-A63C-1E3EEE0986C6}" presName="level3hierChild" presStyleCnt="0"/>
      <dgm:spPr/>
    </dgm:pt>
    <dgm:pt modelId="{01B77058-B26E-4514-B5BC-7627E71896E6}" type="pres">
      <dgm:prSet presAssocID="{26D1C587-6100-4AC0-B707-082841D7F9B7}" presName="conn2-1" presStyleLbl="parChTrans1D2" presStyleIdx="1" presStyleCnt="4"/>
      <dgm:spPr/>
      <dgm:t>
        <a:bodyPr/>
        <a:lstStyle/>
        <a:p>
          <a:endParaRPr lang="el-GR"/>
        </a:p>
      </dgm:t>
    </dgm:pt>
    <dgm:pt modelId="{842B8269-E996-4440-A5D0-77746AA3DC18}" type="pres">
      <dgm:prSet presAssocID="{26D1C587-6100-4AC0-B707-082841D7F9B7}" presName="connTx" presStyleLbl="parChTrans1D2" presStyleIdx="1" presStyleCnt="4"/>
      <dgm:spPr/>
      <dgm:t>
        <a:bodyPr/>
        <a:lstStyle/>
        <a:p>
          <a:endParaRPr lang="el-GR"/>
        </a:p>
      </dgm:t>
    </dgm:pt>
    <dgm:pt modelId="{94CB6A05-0DBE-441F-BC00-61F07F752D3C}" type="pres">
      <dgm:prSet presAssocID="{BB6EDADC-3682-43DB-9F54-FA10C2E63693}" presName="root2" presStyleCnt="0"/>
      <dgm:spPr/>
    </dgm:pt>
    <dgm:pt modelId="{899C9B56-F1A0-4E63-97AF-B82B40ACB5B9}" type="pres">
      <dgm:prSet presAssocID="{BB6EDADC-3682-43DB-9F54-FA10C2E63693}" presName="LevelTwoTextNode" presStyleLbl="node2" presStyleIdx="1" presStyleCnt="4" custScaleX="130236">
        <dgm:presLayoutVars>
          <dgm:chPref val="3"/>
        </dgm:presLayoutVars>
      </dgm:prSet>
      <dgm:spPr/>
      <dgm:t>
        <a:bodyPr/>
        <a:lstStyle/>
        <a:p>
          <a:endParaRPr lang="el-GR"/>
        </a:p>
      </dgm:t>
    </dgm:pt>
    <dgm:pt modelId="{90D39DCD-1613-4AAE-ACE0-A4CACD1F66C0}" type="pres">
      <dgm:prSet presAssocID="{BB6EDADC-3682-43DB-9F54-FA10C2E63693}" presName="level3hierChild" presStyleCnt="0"/>
      <dgm:spPr/>
    </dgm:pt>
    <dgm:pt modelId="{43FA7394-A173-4ADB-920A-3BDA7CF31571}" type="pres">
      <dgm:prSet presAssocID="{9D7B5D7A-37FE-4228-8378-49BD48332602}" presName="conn2-1" presStyleLbl="parChTrans1D2" presStyleIdx="2" presStyleCnt="4"/>
      <dgm:spPr/>
      <dgm:t>
        <a:bodyPr/>
        <a:lstStyle/>
        <a:p>
          <a:endParaRPr lang="el-GR"/>
        </a:p>
      </dgm:t>
    </dgm:pt>
    <dgm:pt modelId="{1769B8B7-CC2C-462B-A531-8B5214512C80}" type="pres">
      <dgm:prSet presAssocID="{9D7B5D7A-37FE-4228-8378-49BD48332602}" presName="connTx" presStyleLbl="parChTrans1D2" presStyleIdx="2" presStyleCnt="4"/>
      <dgm:spPr/>
      <dgm:t>
        <a:bodyPr/>
        <a:lstStyle/>
        <a:p>
          <a:endParaRPr lang="el-GR"/>
        </a:p>
      </dgm:t>
    </dgm:pt>
    <dgm:pt modelId="{1AEAD7CD-19DF-47D7-B0AB-2EBB8FA5BF16}" type="pres">
      <dgm:prSet presAssocID="{F500894B-2F5E-4D06-A663-ECB6D49D591D}" presName="root2" presStyleCnt="0"/>
      <dgm:spPr/>
    </dgm:pt>
    <dgm:pt modelId="{DBB47668-85C6-4691-8CF4-4A788AA28A78}" type="pres">
      <dgm:prSet presAssocID="{F500894B-2F5E-4D06-A663-ECB6D49D591D}" presName="LevelTwoTextNode" presStyleLbl="node2" presStyleIdx="2" presStyleCnt="4" custScaleX="130236">
        <dgm:presLayoutVars>
          <dgm:chPref val="3"/>
        </dgm:presLayoutVars>
      </dgm:prSet>
      <dgm:spPr/>
      <dgm:t>
        <a:bodyPr/>
        <a:lstStyle/>
        <a:p>
          <a:endParaRPr lang="el-GR"/>
        </a:p>
      </dgm:t>
    </dgm:pt>
    <dgm:pt modelId="{01F72E3E-F9B5-4394-AF1E-7FE34A43A3BA}" type="pres">
      <dgm:prSet presAssocID="{F500894B-2F5E-4D06-A663-ECB6D49D591D}" presName="level3hierChild" presStyleCnt="0"/>
      <dgm:spPr/>
    </dgm:pt>
    <dgm:pt modelId="{211EA5EB-6011-4D59-9779-F433E3F92AF2}" type="pres">
      <dgm:prSet presAssocID="{3D8C2FC7-F0CC-488A-A354-4A8696A0C861}" presName="conn2-1" presStyleLbl="parChTrans1D2" presStyleIdx="3" presStyleCnt="4"/>
      <dgm:spPr/>
      <dgm:t>
        <a:bodyPr/>
        <a:lstStyle/>
        <a:p>
          <a:endParaRPr lang="el-GR"/>
        </a:p>
      </dgm:t>
    </dgm:pt>
    <dgm:pt modelId="{088398A1-3836-410F-8ED0-E1469DF45CBE}" type="pres">
      <dgm:prSet presAssocID="{3D8C2FC7-F0CC-488A-A354-4A8696A0C861}" presName="connTx" presStyleLbl="parChTrans1D2" presStyleIdx="3" presStyleCnt="4"/>
      <dgm:spPr/>
      <dgm:t>
        <a:bodyPr/>
        <a:lstStyle/>
        <a:p>
          <a:endParaRPr lang="el-GR"/>
        </a:p>
      </dgm:t>
    </dgm:pt>
    <dgm:pt modelId="{6391F16C-29AE-4840-A25E-0BA1A1A6F760}" type="pres">
      <dgm:prSet presAssocID="{CFA45741-63DB-4BED-839B-B7F7E1419C16}" presName="root2" presStyleCnt="0"/>
      <dgm:spPr/>
    </dgm:pt>
    <dgm:pt modelId="{71502B56-5989-4012-A039-2378C9ED6D2D}" type="pres">
      <dgm:prSet presAssocID="{CFA45741-63DB-4BED-839B-B7F7E1419C16}" presName="LevelTwoTextNode" presStyleLbl="node2" presStyleIdx="3" presStyleCnt="4" custScaleX="130236">
        <dgm:presLayoutVars>
          <dgm:chPref val="3"/>
        </dgm:presLayoutVars>
      </dgm:prSet>
      <dgm:spPr/>
      <dgm:t>
        <a:bodyPr/>
        <a:lstStyle/>
        <a:p>
          <a:endParaRPr lang="el-GR"/>
        </a:p>
      </dgm:t>
    </dgm:pt>
    <dgm:pt modelId="{397984FE-28FC-4005-B881-5651F2767876}" type="pres">
      <dgm:prSet presAssocID="{CFA45741-63DB-4BED-839B-B7F7E1419C16}" presName="level3hierChild" presStyleCnt="0"/>
      <dgm:spPr/>
    </dgm:pt>
  </dgm:ptLst>
  <dgm:cxnLst>
    <dgm:cxn modelId="{D3656D0B-988D-4DBF-AFEC-032609948850}" type="presOf" srcId="{9D7B5D7A-37FE-4228-8378-49BD48332602}" destId="{1769B8B7-CC2C-462B-A531-8B5214512C80}" srcOrd="1" destOrd="0" presId="urn:microsoft.com/office/officeart/2005/8/layout/hierarchy2"/>
    <dgm:cxn modelId="{BB583401-4AA7-4489-93EE-FE8FD3660725}" type="presOf" srcId="{03FB6DD1-94BF-45E6-A63C-1E3EEE0986C6}" destId="{669CD105-CAC9-4429-909E-0748B13EF11C}" srcOrd="0" destOrd="0" presId="urn:microsoft.com/office/officeart/2005/8/layout/hierarchy2"/>
    <dgm:cxn modelId="{FD0CEC2F-8440-4CEB-8FAA-71A4F7267B50}" type="presOf" srcId="{26D1C587-6100-4AC0-B707-082841D7F9B7}" destId="{842B8269-E996-4440-A5D0-77746AA3DC18}" srcOrd="1" destOrd="0" presId="urn:microsoft.com/office/officeart/2005/8/layout/hierarchy2"/>
    <dgm:cxn modelId="{41E1E6C9-5572-4CF5-8196-9E53B5009C33}" type="presOf" srcId="{26D1C587-6100-4AC0-B707-082841D7F9B7}" destId="{01B77058-B26E-4514-B5BC-7627E71896E6}" srcOrd="0" destOrd="0" presId="urn:microsoft.com/office/officeart/2005/8/layout/hierarchy2"/>
    <dgm:cxn modelId="{D300674C-4223-495E-A240-274A4800C3F1}" type="presOf" srcId="{3D8C2FC7-F0CC-488A-A354-4A8696A0C861}" destId="{211EA5EB-6011-4D59-9779-F433E3F92AF2}" srcOrd="0" destOrd="0" presId="urn:microsoft.com/office/officeart/2005/8/layout/hierarchy2"/>
    <dgm:cxn modelId="{6D86C1A7-05D3-4926-BAED-4653706250CE}" type="presOf" srcId="{9D7B5D7A-37FE-4228-8378-49BD48332602}" destId="{43FA7394-A173-4ADB-920A-3BDA7CF31571}" srcOrd="0" destOrd="0" presId="urn:microsoft.com/office/officeart/2005/8/layout/hierarchy2"/>
    <dgm:cxn modelId="{06AC1B5F-AAF6-4F2F-BE71-67F173246AA6}" type="presOf" srcId="{CFA45741-63DB-4BED-839B-B7F7E1419C16}" destId="{71502B56-5989-4012-A039-2378C9ED6D2D}" srcOrd="0" destOrd="0" presId="urn:microsoft.com/office/officeart/2005/8/layout/hierarchy2"/>
    <dgm:cxn modelId="{582CE130-04B6-4D57-8AA3-96803EF3190C}" srcId="{96768B54-13F4-48A0-BC0B-AA7A1A5BF3BA}" destId="{BB6EDADC-3682-43DB-9F54-FA10C2E63693}" srcOrd="1" destOrd="0" parTransId="{26D1C587-6100-4AC0-B707-082841D7F9B7}" sibTransId="{E2DE84E9-A433-408A-9AAE-1B1DDBA8BA50}"/>
    <dgm:cxn modelId="{34DAEFA7-D7AA-456C-B9AF-440E60F5B869}" type="presOf" srcId="{24C2EB1B-06D1-4CD4-A5A4-F431FE186A93}" destId="{C0404314-ED63-489F-953E-1DFF81C61816}" srcOrd="1" destOrd="0" presId="urn:microsoft.com/office/officeart/2005/8/layout/hierarchy2"/>
    <dgm:cxn modelId="{86134928-095F-4A83-BBA1-110CC50FAEE0}" type="presOf" srcId="{D92FE998-007A-478F-BC20-6556682BEA91}" destId="{89C19EB0-5BCD-4CBD-BBED-A8D2912D12EE}" srcOrd="0" destOrd="0" presId="urn:microsoft.com/office/officeart/2005/8/layout/hierarchy2"/>
    <dgm:cxn modelId="{1CBDEEF2-2721-4E25-AE0C-421CDBD3567A}" type="presOf" srcId="{BB6EDADC-3682-43DB-9F54-FA10C2E63693}" destId="{899C9B56-F1A0-4E63-97AF-B82B40ACB5B9}" srcOrd="0" destOrd="0" presId="urn:microsoft.com/office/officeart/2005/8/layout/hierarchy2"/>
    <dgm:cxn modelId="{0620ECFB-0106-4F6B-AEFC-BF3AE6CA3DB5}" type="presOf" srcId="{F500894B-2F5E-4D06-A663-ECB6D49D591D}" destId="{DBB47668-85C6-4691-8CF4-4A788AA28A78}" srcOrd="0" destOrd="0" presId="urn:microsoft.com/office/officeart/2005/8/layout/hierarchy2"/>
    <dgm:cxn modelId="{1DE63D21-5424-4272-9E46-93C0752CDE90}" type="presOf" srcId="{96768B54-13F4-48A0-BC0B-AA7A1A5BF3BA}" destId="{9010BE3A-CE24-4787-BD99-1E973185D814}" srcOrd="0" destOrd="0" presId="urn:microsoft.com/office/officeart/2005/8/layout/hierarchy2"/>
    <dgm:cxn modelId="{2BE03ED5-7F03-4929-A8B2-FAFF470D30F2}" srcId="{96768B54-13F4-48A0-BC0B-AA7A1A5BF3BA}" destId="{F500894B-2F5E-4D06-A663-ECB6D49D591D}" srcOrd="2" destOrd="0" parTransId="{9D7B5D7A-37FE-4228-8378-49BD48332602}" sibTransId="{8D9C4AED-162B-49AE-AFD5-69E900B1EABF}"/>
    <dgm:cxn modelId="{9ED55C34-DDF1-4A01-A819-B9D7B71D751F}" srcId="{D92FE998-007A-478F-BC20-6556682BEA91}" destId="{96768B54-13F4-48A0-BC0B-AA7A1A5BF3BA}" srcOrd="0" destOrd="0" parTransId="{F0306041-9A62-401C-8A79-B70702950B0A}" sibTransId="{77C3A198-9AD3-48CB-BC45-A07C4BB8A188}"/>
    <dgm:cxn modelId="{9A18A270-E3AF-4ED4-BB49-CA73B15B33F3}" type="presOf" srcId="{3D8C2FC7-F0CC-488A-A354-4A8696A0C861}" destId="{088398A1-3836-410F-8ED0-E1469DF45CBE}" srcOrd="1" destOrd="0" presId="urn:microsoft.com/office/officeart/2005/8/layout/hierarchy2"/>
    <dgm:cxn modelId="{B7AE7577-E5C2-4E33-B4B4-A6FC4DDDBED9}" srcId="{96768B54-13F4-48A0-BC0B-AA7A1A5BF3BA}" destId="{03FB6DD1-94BF-45E6-A63C-1E3EEE0986C6}" srcOrd="0" destOrd="0" parTransId="{24C2EB1B-06D1-4CD4-A5A4-F431FE186A93}" sibTransId="{F622B70B-40F8-4CA2-B729-F988904F75C0}"/>
    <dgm:cxn modelId="{C39CBEF7-15D0-4BD1-A0DD-81B2FE8D24F1}" srcId="{96768B54-13F4-48A0-BC0B-AA7A1A5BF3BA}" destId="{CFA45741-63DB-4BED-839B-B7F7E1419C16}" srcOrd="3" destOrd="0" parTransId="{3D8C2FC7-F0CC-488A-A354-4A8696A0C861}" sibTransId="{4D043E00-57A5-4F2D-9455-95ADBB6571A7}"/>
    <dgm:cxn modelId="{1BBC34DD-F5C3-4B16-96FF-B8833D197522}" type="presOf" srcId="{24C2EB1B-06D1-4CD4-A5A4-F431FE186A93}" destId="{709BDCB8-6F29-41FE-9EBB-E76103B5A787}" srcOrd="0" destOrd="0" presId="urn:microsoft.com/office/officeart/2005/8/layout/hierarchy2"/>
    <dgm:cxn modelId="{393E6640-07FB-4772-953F-2CDC12FEFF57}" type="presParOf" srcId="{89C19EB0-5BCD-4CBD-BBED-A8D2912D12EE}" destId="{DA0B9B87-3C52-49DE-90FD-1887489C9962}" srcOrd="0" destOrd="0" presId="urn:microsoft.com/office/officeart/2005/8/layout/hierarchy2"/>
    <dgm:cxn modelId="{4D1CFD83-01CE-4055-A137-4280CCE35BA2}" type="presParOf" srcId="{DA0B9B87-3C52-49DE-90FD-1887489C9962}" destId="{9010BE3A-CE24-4787-BD99-1E973185D814}" srcOrd="0" destOrd="0" presId="urn:microsoft.com/office/officeart/2005/8/layout/hierarchy2"/>
    <dgm:cxn modelId="{F0EA9DFE-57E4-4C6A-BFDF-D0998857896C}" type="presParOf" srcId="{DA0B9B87-3C52-49DE-90FD-1887489C9962}" destId="{4FC2F3D8-9350-490C-818B-A8D947D6C431}" srcOrd="1" destOrd="0" presId="urn:microsoft.com/office/officeart/2005/8/layout/hierarchy2"/>
    <dgm:cxn modelId="{3583110E-AE93-4B69-9B4B-C3C823D29916}" type="presParOf" srcId="{4FC2F3D8-9350-490C-818B-A8D947D6C431}" destId="{709BDCB8-6F29-41FE-9EBB-E76103B5A787}" srcOrd="0" destOrd="0" presId="urn:microsoft.com/office/officeart/2005/8/layout/hierarchy2"/>
    <dgm:cxn modelId="{13677C24-4FBD-48AC-A542-B70117F7300E}" type="presParOf" srcId="{709BDCB8-6F29-41FE-9EBB-E76103B5A787}" destId="{C0404314-ED63-489F-953E-1DFF81C61816}" srcOrd="0" destOrd="0" presId="urn:microsoft.com/office/officeart/2005/8/layout/hierarchy2"/>
    <dgm:cxn modelId="{DB870B9F-5A29-4B6F-9FB5-DF7C3CB62941}" type="presParOf" srcId="{4FC2F3D8-9350-490C-818B-A8D947D6C431}" destId="{E5D56979-E005-4800-A310-120279AD96B0}" srcOrd="1" destOrd="0" presId="urn:microsoft.com/office/officeart/2005/8/layout/hierarchy2"/>
    <dgm:cxn modelId="{CB12FA73-0093-47EB-8F0D-F2B406FA06D6}" type="presParOf" srcId="{E5D56979-E005-4800-A310-120279AD96B0}" destId="{669CD105-CAC9-4429-909E-0748B13EF11C}" srcOrd="0" destOrd="0" presId="urn:microsoft.com/office/officeart/2005/8/layout/hierarchy2"/>
    <dgm:cxn modelId="{04BC9CE3-1127-4DD2-B6C3-B781BD1BEFCC}" type="presParOf" srcId="{E5D56979-E005-4800-A310-120279AD96B0}" destId="{205E9C1E-FA60-467A-B8A8-76C784081013}" srcOrd="1" destOrd="0" presId="urn:microsoft.com/office/officeart/2005/8/layout/hierarchy2"/>
    <dgm:cxn modelId="{5E443788-F0DA-4AE0-9C5E-DA46CAB30765}" type="presParOf" srcId="{4FC2F3D8-9350-490C-818B-A8D947D6C431}" destId="{01B77058-B26E-4514-B5BC-7627E71896E6}" srcOrd="2" destOrd="0" presId="urn:microsoft.com/office/officeart/2005/8/layout/hierarchy2"/>
    <dgm:cxn modelId="{9E62BF13-AB7F-4FEC-A6FE-23F15F09AE57}" type="presParOf" srcId="{01B77058-B26E-4514-B5BC-7627E71896E6}" destId="{842B8269-E996-4440-A5D0-77746AA3DC18}" srcOrd="0" destOrd="0" presId="urn:microsoft.com/office/officeart/2005/8/layout/hierarchy2"/>
    <dgm:cxn modelId="{949F4241-6B81-479C-BFAD-D3A889A47D51}" type="presParOf" srcId="{4FC2F3D8-9350-490C-818B-A8D947D6C431}" destId="{94CB6A05-0DBE-441F-BC00-61F07F752D3C}" srcOrd="3" destOrd="0" presId="urn:microsoft.com/office/officeart/2005/8/layout/hierarchy2"/>
    <dgm:cxn modelId="{ACA55A17-D4D2-4B7E-A763-E659E227CC92}" type="presParOf" srcId="{94CB6A05-0DBE-441F-BC00-61F07F752D3C}" destId="{899C9B56-F1A0-4E63-97AF-B82B40ACB5B9}" srcOrd="0" destOrd="0" presId="urn:microsoft.com/office/officeart/2005/8/layout/hierarchy2"/>
    <dgm:cxn modelId="{E8D4F136-825E-46B8-95F7-1380AFBA6B87}" type="presParOf" srcId="{94CB6A05-0DBE-441F-BC00-61F07F752D3C}" destId="{90D39DCD-1613-4AAE-ACE0-A4CACD1F66C0}" srcOrd="1" destOrd="0" presId="urn:microsoft.com/office/officeart/2005/8/layout/hierarchy2"/>
    <dgm:cxn modelId="{02699F55-AAA5-46D2-880C-2DB0FF0CDA0F}" type="presParOf" srcId="{4FC2F3D8-9350-490C-818B-A8D947D6C431}" destId="{43FA7394-A173-4ADB-920A-3BDA7CF31571}" srcOrd="4" destOrd="0" presId="urn:microsoft.com/office/officeart/2005/8/layout/hierarchy2"/>
    <dgm:cxn modelId="{F0317C4B-D722-4185-8A2A-F99F9AA560AB}" type="presParOf" srcId="{43FA7394-A173-4ADB-920A-3BDA7CF31571}" destId="{1769B8B7-CC2C-462B-A531-8B5214512C80}" srcOrd="0" destOrd="0" presId="urn:microsoft.com/office/officeart/2005/8/layout/hierarchy2"/>
    <dgm:cxn modelId="{5D14B8B5-42F7-468D-9558-62ADFC440E24}" type="presParOf" srcId="{4FC2F3D8-9350-490C-818B-A8D947D6C431}" destId="{1AEAD7CD-19DF-47D7-B0AB-2EBB8FA5BF16}" srcOrd="5" destOrd="0" presId="urn:microsoft.com/office/officeart/2005/8/layout/hierarchy2"/>
    <dgm:cxn modelId="{24231577-7EDE-44C9-BD9B-D3629090527D}" type="presParOf" srcId="{1AEAD7CD-19DF-47D7-B0AB-2EBB8FA5BF16}" destId="{DBB47668-85C6-4691-8CF4-4A788AA28A78}" srcOrd="0" destOrd="0" presId="urn:microsoft.com/office/officeart/2005/8/layout/hierarchy2"/>
    <dgm:cxn modelId="{78E94E6A-AD92-4D36-865D-DAFC99204A5E}" type="presParOf" srcId="{1AEAD7CD-19DF-47D7-B0AB-2EBB8FA5BF16}" destId="{01F72E3E-F9B5-4394-AF1E-7FE34A43A3BA}" srcOrd="1" destOrd="0" presId="urn:microsoft.com/office/officeart/2005/8/layout/hierarchy2"/>
    <dgm:cxn modelId="{CB15E6FE-A6C9-4CCC-BDED-DE715DDB0984}" type="presParOf" srcId="{4FC2F3D8-9350-490C-818B-A8D947D6C431}" destId="{211EA5EB-6011-4D59-9779-F433E3F92AF2}" srcOrd="6" destOrd="0" presId="urn:microsoft.com/office/officeart/2005/8/layout/hierarchy2"/>
    <dgm:cxn modelId="{BA25CD46-ACF4-434B-9C05-CC245F2FB34E}" type="presParOf" srcId="{211EA5EB-6011-4D59-9779-F433E3F92AF2}" destId="{088398A1-3836-410F-8ED0-E1469DF45CBE}" srcOrd="0" destOrd="0" presId="urn:microsoft.com/office/officeart/2005/8/layout/hierarchy2"/>
    <dgm:cxn modelId="{ACB8757F-7E48-4263-878E-E8F28E943F70}" type="presParOf" srcId="{4FC2F3D8-9350-490C-818B-A8D947D6C431}" destId="{6391F16C-29AE-4840-A25E-0BA1A1A6F760}" srcOrd="7" destOrd="0" presId="urn:microsoft.com/office/officeart/2005/8/layout/hierarchy2"/>
    <dgm:cxn modelId="{AA3AAE7F-8B02-4ADE-97C1-11D48ED7FAAE}" type="presParOf" srcId="{6391F16C-29AE-4840-A25E-0BA1A1A6F760}" destId="{71502B56-5989-4012-A039-2378C9ED6D2D}" srcOrd="0" destOrd="0" presId="urn:microsoft.com/office/officeart/2005/8/layout/hierarchy2"/>
    <dgm:cxn modelId="{163B581A-7A75-4028-81F7-CD87DFF628A5}" type="presParOf" srcId="{6391F16C-29AE-4840-A25E-0BA1A1A6F760}" destId="{397984FE-28FC-4005-B881-5651F2767876}"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3"/>
            <a:ext cx="2881313" cy="492126"/>
          </a:xfrm>
          <a:prstGeom prst="rect">
            <a:avLst/>
          </a:prstGeom>
        </p:spPr>
        <p:txBody>
          <a:bodyPr vert="horz" lIns="91427" tIns="45714" rIns="91427" bIns="45714" rtlCol="0"/>
          <a:lstStyle>
            <a:lvl1pPr algn="l">
              <a:defRPr sz="1200"/>
            </a:lvl1pPr>
          </a:lstStyle>
          <a:p>
            <a:endParaRPr lang="el-GR"/>
          </a:p>
        </p:txBody>
      </p:sp>
      <p:sp>
        <p:nvSpPr>
          <p:cNvPr id="3" name="Date Placeholder 2"/>
          <p:cNvSpPr>
            <a:spLocks noGrp="1"/>
          </p:cNvSpPr>
          <p:nvPr>
            <p:ph type="dt" sz="quarter" idx="1"/>
          </p:nvPr>
        </p:nvSpPr>
        <p:spPr>
          <a:xfrm>
            <a:off x="3765556" y="3"/>
            <a:ext cx="2881313" cy="492126"/>
          </a:xfrm>
          <a:prstGeom prst="rect">
            <a:avLst/>
          </a:prstGeom>
        </p:spPr>
        <p:txBody>
          <a:bodyPr vert="horz" lIns="91427" tIns="45714" rIns="91427" bIns="45714" rtlCol="0"/>
          <a:lstStyle>
            <a:lvl1pPr algn="r">
              <a:defRPr sz="1200"/>
            </a:lvl1pPr>
          </a:lstStyle>
          <a:p>
            <a:fld id="{90E24ACF-47E2-4215-B081-613338974CE5}" type="datetimeFigureOut">
              <a:rPr lang="el-GR" smtClean="0"/>
              <a:pPr/>
              <a:t>6/6/2019</a:t>
            </a:fld>
            <a:endParaRPr lang="el-GR"/>
          </a:p>
        </p:txBody>
      </p:sp>
      <p:sp>
        <p:nvSpPr>
          <p:cNvPr id="4" name="Footer Placeholder 3"/>
          <p:cNvSpPr>
            <a:spLocks noGrp="1"/>
          </p:cNvSpPr>
          <p:nvPr>
            <p:ph type="ftr" sz="quarter" idx="2"/>
          </p:nvPr>
        </p:nvSpPr>
        <p:spPr>
          <a:xfrm>
            <a:off x="7" y="9356728"/>
            <a:ext cx="2881313" cy="492126"/>
          </a:xfrm>
          <a:prstGeom prst="rect">
            <a:avLst/>
          </a:prstGeom>
        </p:spPr>
        <p:txBody>
          <a:bodyPr vert="horz" lIns="91427" tIns="45714" rIns="91427" bIns="45714" rtlCol="0" anchor="b"/>
          <a:lstStyle>
            <a:lvl1pPr algn="l">
              <a:defRPr sz="1200"/>
            </a:lvl1pPr>
          </a:lstStyle>
          <a:p>
            <a:endParaRPr lang="el-GR"/>
          </a:p>
        </p:txBody>
      </p:sp>
      <p:sp>
        <p:nvSpPr>
          <p:cNvPr id="5" name="Slide Number Placeholder 4"/>
          <p:cNvSpPr>
            <a:spLocks noGrp="1"/>
          </p:cNvSpPr>
          <p:nvPr>
            <p:ph type="sldNum" sz="quarter" idx="3"/>
          </p:nvPr>
        </p:nvSpPr>
        <p:spPr>
          <a:xfrm>
            <a:off x="3765556" y="9356728"/>
            <a:ext cx="2881313" cy="492126"/>
          </a:xfrm>
          <a:prstGeom prst="rect">
            <a:avLst/>
          </a:prstGeom>
        </p:spPr>
        <p:txBody>
          <a:bodyPr vert="horz" lIns="91427" tIns="45714" rIns="91427" bIns="45714" rtlCol="0" anchor="b"/>
          <a:lstStyle>
            <a:lvl1pPr algn="r">
              <a:defRPr sz="1200"/>
            </a:lvl1pPr>
          </a:lstStyle>
          <a:p>
            <a:fld id="{D53F5125-827E-403D-A7DD-A8A735B77CB1}"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3"/>
            <a:ext cx="2881313" cy="492126"/>
          </a:xfrm>
          <a:prstGeom prst="rect">
            <a:avLst/>
          </a:prstGeom>
        </p:spPr>
        <p:txBody>
          <a:bodyPr vert="horz" lIns="91427" tIns="45714" rIns="91427" bIns="45714" rtlCol="0"/>
          <a:lstStyle>
            <a:lvl1pPr algn="l">
              <a:defRPr sz="1200"/>
            </a:lvl1pPr>
          </a:lstStyle>
          <a:p>
            <a:endParaRPr lang="el-GR"/>
          </a:p>
        </p:txBody>
      </p:sp>
      <p:sp>
        <p:nvSpPr>
          <p:cNvPr id="3" name="Date Placeholder 2"/>
          <p:cNvSpPr>
            <a:spLocks noGrp="1"/>
          </p:cNvSpPr>
          <p:nvPr>
            <p:ph type="dt" idx="1"/>
          </p:nvPr>
        </p:nvSpPr>
        <p:spPr>
          <a:xfrm>
            <a:off x="3765556" y="3"/>
            <a:ext cx="2881313" cy="492126"/>
          </a:xfrm>
          <a:prstGeom prst="rect">
            <a:avLst/>
          </a:prstGeom>
        </p:spPr>
        <p:txBody>
          <a:bodyPr vert="horz" lIns="91427" tIns="45714" rIns="91427" bIns="45714" rtlCol="0"/>
          <a:lstStyle>
            <a:lvl1pPr algn="r">
              <a:defRPr sz="1200"/>
            </a:lvl1pPr>
          </a:lstStyle>
          <a:p>
            <a:fld id="{BC04997C-3364-45E1-8466-392E44D59AE3}" type="datetimeFigureOut">
              <a:rPr lang="el-GR" smtClean="0"/>
              <a:pPr/>
              <a:t>6/6/2019</a:t>
            </a:fld>
            <a:endParaRPr lang="el-GR"/>
          </a:p>
        </p:txBody>
      </p:sp>
      <p:sp>
        <p:nvSpPr>
          <p:cNvPr id="4" name="Slide Image Placeholder 3"/>
          <p:cNvSpPr>
            <a:spLocks noGrp="1" noRot="1" noChangeAspect="1"/>
          </p:cNvSpPr>
          <p:nvPr>
            <p:ph type="sldImg" idx="2"/>
          </p:nvPr>
        </p:nvSpPr>
        <p:spPr>
          <a:xfrm>
            <a:off x="863600" y="739775"/>
            <a:ext cx="4921250" cy="3692525"/>
          </a:xfrm>
          <a:prstGeom prst="rect">
            <a:avLst/>
          </a:prstGeom>
          <a:noFill/>
          <a:ln w="12700">
            <a:solidFill>
              <a:prstClr val="black"/>
            </a:solidFill>
          </a:ln>
        </p:spPr>
        <p:txBody>
          <a:bodyPr vert="horz" lIns="91427" tIns="45714" rIns="91427" bIns="45714" rtlCol="0" anchor="ctr"/>
          <a:lstStyle/>
          <a:p>
            <a:endParaRPr lang="el-GR"/>
          </a:p>
        </p:txBody>
      </p:sp>
      <p:sp>
        <p:nvSpPr>
          <p:cNvPr id="5" name="Notes Placeholder 4"/>
          <p:cNvSpPr>
            <a:spLocks noGrp="1"/>
          </p:cNvSpPr>
          <p:nvPr>
            <p:ph type="body" sz="quarter" idx="3"/>
          </p:nvPr>
        </p:nvSpPr>
        <p:spPr>
          <a:xfrm>
            <a:off x="665168" y="4678367"/>
            <a:ext cx="5318125" cy="4433887"/>
          </a:xfrm>
          <a:prstGeom prst="rect">
            <a:avLst/>
          </a:prstGeom>
        </p:spPr>
        <p:txBody>
          <a:bodyPr vert="horz" lIns="91427" tIns="45714" rIns="91427"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7" y="9356728"/>
            <a:ext cx="2881313" cy="492126"/>
          </a:xfrm>
          <a:prstGeom prst="rect">
            <a:avLst/>
          </a:prstGeom>
        </p:spPr>
        <p:txBody>
          <a:bodyPr vert="horz" lIns="91427" tIns="45714" rIns="91427" bIns="45714" rtlCol="0" anchor="b"/>
          <a:lstStyle>
            <a:lvl1pPr algn="l">
              <a:defRPr sz="1200"/>
            </a:lvl1pPr>
          </a:lstStyle>
          <a:p>
            <a:endParaRPr lang="el-GR"/>
          </a:p>
        </p:txBody>
      </p:sp>
      <p:sp>
        <p:nvSpPr>
          <p:cNvPr id="7" name="Slide Number Placeholder 6"/>
          <p:cNvSpPr>
            <a:spLocks noGrp="1"/>
          </p:cNvSpPr>
          <p:nvPr>
            <p:ph type="sldNum" sz="quarter" idx="5"/>
          </p:nvPr>
        </p:nvSpPr>
        <p:spPr>
          <a:xfrm>
            <a:off x="3765556" y="9356728"/>
            <a:ext cx="2881313" cy="492126"/>
          </a:xfrm>
          <a:prstGeom prst="rect">
            <a:avLst/>
          </a:prstGeom>
        </p:spPr>
        <p:txBody>
          <a:bodyPr vert="horz" lIns="91427" tIns="45714" rIns="91427" bIns="45714" rtlCol="0" anchor="b"/>
          <a:lstStyle>
            <a:lvl1pPr algn="r">
              <a:defRPr sz="1200"/>
            </a:lvl1pPr>
          </a:lstStyle>
          <a:p>
            <a:fld id="{3481B01A-3990-499B-B88A-B8DC1D01DB8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3600" y="739775"/>
            <a:ext cx="4921250" cy="3692525"/>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3481B01A-3990-499B-B88A-B8DC1D01DB8F}" type="slidenum">
              <a:rPr lang="el-GR" smtClean="0"/>
              <a:pPr/>
              <a:t>1</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3600" y="739775"/>
            <a:ext cx="4921250" cy="3692525"/>
          </a:xfrm>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3481B01A-3990-499B-B88A-B8DC1D01DB8F}" type="slidenum">
              <a:rPr lang="el-GR" smtClean="0"/>
              <a:pPr/>
              <a:t>8</a:t>
            </a:fld>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3600" y="739775"/>
            <a:ext cx="4921250" cy="3692525"/>
          </a:xfrm>
        </p:spPr>
      </p:sp>
      <p:sp>
        <p:nvSpPr>
          <p:cNvPr id="3" name="Notes Placeholder 2"/>
          <p:cNvSpPr>
            <a:spLocks noGrp="1"/>
          </p:cNvSpPr>
          <p:nvPr>
            <p:ph type="body" idx="1"/>
          </p:nvPr>
        </p:nvSpPr>
        <p:spPr/>
        <p:txBody>
          <a:bodyPr>
            <a:normAutofit/>
          </a:bodyPr>
          <a:lstStyle/>
          <a:p>
            <a:r>
              <a:rPr lang="el-GR" dirty="0" smtClean="0"/>
              <a:t>Η Κύπρος αποτελεί μέρος της μεγάλης οικογένειας</a:t>
            </a:r>
            <a:r>
              <a:rPr lang="el-GR" baseline="0" dirty="0" smtClean="0"/>
              <a:t> της ΕΕ κ εφαρμόζει την Ενωσιακή Νομοθεσία όπως όλα τα υπόλοιπα ΚΜ. Συνεπώς, τα δύο αυτά καθεστώτα διέπονται από κανονισμούς που εφαρμόζουν όλα τα ΚΜ. Για να πετυχαίνεται η ομοιόμορφη εφαρμογή της Νομοθεσίας εκδίδονται οδηγίες και συνεδριάζει τακτικά Επιτροπή στην ΕΕ στην οποία συμμετέχει και η Κύπρος για συζήτηση και επίλυση προβλημάτων.</a:t>
            </a:r>
            <a:endParaRPr lang="el-GR" dirty="0"/>
          </a:p>
        </p:txBody>
      </p:sp>
      <p:sp>
        <p:nvSpPr>
          <p:cNvPr id="4" name="Slide Number Placeholder 3"/>
          <p:cNvSpPr>
            <a:spLocks noGrp="1"/>
          </p:cNvSpPr>
          <p:nvPr>
            <p:ph type="sldNum" sz="quarter" idx="10"/>
          </p:nvPr>
        </p:nvSpPr>
        <p:spPr/>
        <p:txBody>
          <a:bodyPr/>
          <a:lstStyle/>
          <a:p>
            <a:fld id="{3481B01A-3990-499B-B88A-B8DC1D01DB8F}" type="slidenum">
              <a:rPr lang="el-GR" smtClean="0"/>
              <a:pPr/>
              <a:t>10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F14CBB3-21DE-474F-80A2-BBC35C1B4654}" type="datetimeFigureOut">
              <a:rPr lang="el-GR" smtClean="0"/>
              <a:pPr/>
              <a:t>6/6/2019</a:t>
            </a:fld>
            <a:endParaRPr lang="el-GR"/>
          </a:p>
        </p:txBody>
      </p:sp>
      <p:sp>
        <p:nvSpPr>
          <p:cNvPr id="19" name="Footer Placeholder 18"/>
          <p:cNvSpPr>
            <a:spLocks noGrp="1"/>
          </p:cNvSpPr>
          <p:nvPr>
            <p:ph type="ftr" sz="quarter" idx="11"/>
          </p:nvPr>
        </p:nvSpPr>
        <p:spPr/>
        <p:txBody>
          <a:bodyPr/>
          <a:lstStyle/>
          <a:p>
            <a:endParaRPr lang="el-GR"/>
          </a:p>
        </p:txBody>
      </p:sp>
      <p:sp>
        <p:nvSpPr>
          <p:cNvPr id="27" name="Slide Number Placeholder 26"/>
          <p:cNvSpPr>
            <a:spLocks noGrp="1"/>
          </p:cNvSpPr>
          <p:nvPr>
            <p:ph type="sldNum" sz="quarter" idx="12"/>
          </p:nvPr>
        </p:nvSpPr>
        <p:spPr/>
        <p:txBody>
          <a:bodyPr/>
          <a:lstStyle/>
          <a:p>
            <a:fld id="{6395581B-BFA4-4EE5-A66F-1DC4996FD9BA}"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transition spd="med">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14CBB3-21DE-474F-80A2-BBC35C1B4654}" type="datetimeFigureOut">
              <a:rPr lang="el-GR" smtClean="0"/>
              <a:pPr/>
              <a:t>6/6/2019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14CBB3-21DE-474F-80A2-BBC35C1B4654}" type="datetimeFigureOut">
              <a:rPr lang="el-GR" smtClean="0"/>
              <a:pPr/>
              <a:t>6/6/2019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14CBB3-21DE-474F-80A2-BBC35C1B4654}" type="datetimeFigureOut">
              <a:rPr lang="el-GR" smtClean="0"/>
              <a:pPr/>
              <a:t>6/6/2019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F14CBB3-21DE-474F-80A2-BBC35C1B4654}" type="datetimeFigureOut">
              <a:rPr lang="el-GR" smtClean="0"/>
              <a:pPr/>
              <a:t>6/6/2019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395581B-BFA4-4EE5-A66F-1DC4996FD9BA}"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transition spd="med">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F14CBB3-21DE-474F-80A2-BBC35C1B4654}" type="datetimeFigureOut">
              <a:rPr lang="el-GR" smtClean="0"/>
              <a:pPr/>
              <a:t>6/6/2019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F14CBB3-21DE-474F-80A2-BBC35C1B4654}" type="datetimeFigureOut">
              <a:rPr lang="el-GR" smtClean="0"/>
              <a:pPr/>
              <a:t>6/6/2019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F14CBB3-21DE-474F-80A2-BBC35C1B4654}" type="datetimeFigureOut">
              <a:rPr lang="el-GR" smtClean="0"/>
              <a:pPr/>
              <a:t>6/6/2019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4CBB3-21DE-474F-80A2-BBC35C1B4654}" type="datetimeFigureOut">
              <a:rPr lang="el-GR" smtClean="0"/>
              <a:pPr/>
              <a:t>6/6/2019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F14CBB3-21DE-474F-80A2-BBC35C1B4654}" type="datetimeFigureOut">
              <a:rPr lang="el-GR" smtClean="0"/>
              <a:pPr/>
              <a:t>6/6/2019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395581B-BFA4-4EE5-A66F-1DC4996FD9BA}" type="slidenum">
              <a:rPr lang="el-GR" smtClean="0"/>
              <a:pPr/>
              <a:t>‹#›</a:t>
            </a:fld>
            <a:endParaRPr lang="el-GR"/>
          </a:p>
        </p:txBody>
      </p:sp>
    </p:spTree>
  </p:cSld>
  <p:clrMapOvr>
    <a:masterClrMapping/>
  </p:clrMapOvr>
  <p:transition spd="med">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F14CBB3-21DE-474F-80A2-BBC35C1B4654}" type="datetimeFigureOut">
              <a:rPr lang="el-GR" smtClean="0"/>
              <a:pPr/>
              <a:t>6/6/2019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077200" y="6356351"/>
            <a:ext cx="609600" cy="365125"/>
          </a:xfrm>
        </p:spPr>
        <p:txBody>
          <a:bodyPr/>
          <a:lstStyle/>
          <a:p>
            <a:fld id="{6395581B-BFA4-4EE5-A66F-1DC4996FD9BA}" type="slidenum">
              <a:rPr lang="el-GR" smtClean="0"/>
              <a:pPr/>
              <a:t>‹#›</a:t>
            </a:fld>
            <a:endParaRPr lang="el-G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alpha val="52000"/>
              </a:schemeClr>
            </a:gs>
            <a:gs pos="25000">
              <a:schemeClr val="bg2">
                <a:tint val="83000"/>
                <a:satMod val="320000"/>
              </a:schemeClr>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F14CBB3-21DE-474F-80A2-BBC35C1B4654}" type="datetimeFigureOut">
              <a:rPr lang="el-GR" smtClean="0"/>
              <a:pPr/>
              <a:t>6/6/2019</a:t>
            </a:fld>
            <a:endParaRPr lang="el-GR"/>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395581B-BFA4-4EE5-A66F-1DC4996FD9BA}" type="slidenum">
              <a:rPr lang="el-GR" smtClean="0"/>
              <a:pPr/>
              <a:t>‹#›</a:t>
            </a:fld>
            <a:endParaRPr lang="el-G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diamon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mailto:%20headquarters@customs.mof.gov.cy." TargetMode="External"/><Relationship Id="rId2" Type="http://schemas.openxmlformats.org/officeDocument/2006/relationships/hyperlink" Target="http://www.mof.gov.cy/ce" TargetMode="Externa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29256" y="5143512"/>
            <a:ext cx="3395659" cy="980632"/>
          </a:xfrm>
        </p:spPr>
        <p:txBody>
          <a:bodyPr>
            <a:noAutofit/>
          </a:bodyPr>
          <a:lstStyle/>
          <a:p>
            <a:r>
              <a:rPr lang="en-US" sz="2800" dirty="0" smtClean="0">
                <a:solidFill>
                  <a:schemeClr val="bg2">
                    <a:lumMod val="20000"/>
                    <a:lumOff val="80000"/>
                  </a:schemeClr>
                </a:solidFill>
                <a:latin typeface="+mj-lt"/>
              </a:rPr>
              <a:t>6 </a:t>
            </a:r>
            <a:r>
              <a:rPr lang="el-GR" sz="2800" dirty="0" smtClean="0">
                <a:solidFill>
                  <a:schemeClr val="bg2">
                    <a:lumMod val="20000"/>
                    <a:lumOff val="80000"/>
                  </a:schemeClr>
                </a:solidFill>
                <a:latin typeface="+mj-lt"/>
              </a:rPr>
              <a:t>Ιουνίου 2019</a:t>
            </a:r>
          </a:p>
          <a:p>
            <a:r>
              <a:rPr lang="el-GR" sz="2800" dirty="0" smtClean="0">
                <a:solidFill>
                  <a:schemeClr val="bg2">
                    <a:lumMod val="20000"/>
                    <a:lumOff val="80000"/>
                  </a:schemeClr>
                </a:solidFill>
                <a:latin typeface="+mj-lt"/>
              </a:rPr>
              <a:t>Τμήμα </a:t>
            </a:r>
            <a:r>
              <a:rPr lang="el-GR" sz="2800" dirty="0" smtClean="0">
                <a:solidFill>
                  <a:schemeClr val="bg2">
                    <a:lumMod val="20000"/>
                    <a:lumOff val="80000"/>
                  </a:schemeClr>
                </a:solidFill>
                <a:latin typeface="+mj-lt"/>
              </a:rPr>
              <a:t>Τελωνείων</a:t>
            </a:r>
          </a:p>
        </p:txBody>
      </p:sp>
      <p:sp>
        <p:nvSpPr>
          <p:cNvPr id="7" name="Title 1"/>
          <p:cNvSpPr txBox="1">
            <a:spLocks/>
          </p:cNvSpPr>
          <p:nvPr/>
        </p:nvSpPr>
        <p:spPr>
          <a:xfrm>
            <a:off x="0" y="928670"/>
            <a:ext cx="9144000" cy="392909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lvl="0" algn="ctr">
              <a:lnSpc>
                <a:spcPct val="150000"/>
              </a:lnSpc>
              <a:spcBef>
                <a:spcPct val="0"/>
              </a:spcBef>
              <a:defRPr/>
            </a:pP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endParaRPr>
          </a:p>
          <a:p>
            <a:pPr lvl="0" algn="ctr">
              <a:lnSpc>
                <a:spcPct val="150000"/>
              </a:lnSpc>
              <a:spcBef>
                <a:spcPct val="0"/>
              </a:spcBef>
              <a:defRPr/>
            </a:pPr>
            <a:r>
              <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rPr>
              <a:t>ΕΙΔΙΚΑ ΤΕΛΩΝΕΙΑΚΑ </a:t>
            </a:r>
          </a:p>
          <a:p>
            <a:pPr lvl="0" algn="ctr">
              <a:lnSpc>
                <a:spcPct val="150000"/>
              </a:lnSpc>
              <a:spcBef>
                <a:spcPct val="0"/>
              </a:spcBef>
              <a:defRPr/>
            </a:pPr>
            <a:r>
              <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rPr>
              <a:t>ΚΑΘΕΣΤΩΤΑ ΤΕΛΕΙΟΠΟΙΗΣΗΣ</a:t>
            </a:r>
          </a:p>
          <a:p>
            <a:pPr lvl="0" algn="ctr">
              <a:lnSpc>
                <a:spcPct val="150000"/>
              </a:lnSpc>
              <a:spcBef>
                <a:spcPct val="0"/>
              </a:spcBef>
              <a:defRPr/>
            </a:pPr>
            <a:endParaRPr lang="el-GR" sz="2800" b="1" dirty="0" smtClean="0">
              <a:latin typeface="+mj-lt"/>
            </a:endParaRPr>
          </a:p>
          <a:p>
            <a:pPr lvl="0" algn="ctr">
              <a:lnSpc>
                <a:spcPct val="150000"/>
              </a:lnSpc>
              <a:spcBef>
                <a:spcPct val="0"/>
              </a:spcBef>
              <a:defRPr/>
            </a:pPr>
            <a:r>
              <a:rPr lang="el-GR" sz="2800" b="1" dirty="0" smtClean="0">
                <a:latin typeface="+mj-lt"/>
              </a:rPr>
              <a:t>Πώς </a:t>
            </a:r>
            <a:r>
              <a:rPr lang="el-GR" sz="2800" b="1" dirty="0" smtClean="0">
                <a:latin typeface="+mj-lt"/>
              </a:rPr>
              <a:t>να ενισχύσετε την ανταγωνιστικότητα της μεταποιητικής σας </a:t>
            </a:r>
            <a:r>
              <a:rPr lang="el-GR" sz="2800" b="1" dirty="0" smtClean="0">
                <a:latin typeface="+mj-lt"/>
              </a:rPr>
              <a:t>μονάδας</a:t>
            </a: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endParaRPr>
          </a:p>
        </p:txBody>
      </p:sp>
    </p:spTree>
  </p:cSld>
  <p:clrMapOvr>
    <a:masterClrMapping/>
  </p:clrMapOvr>
  <p:transition spd="med">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85720" y="1142984"/>
            <a:ext cx="8643998" cy="2357454"/>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lvl="0" algn="ctr">
              <a:lnSpc>
                <a:spcPct val="150000"/>
              </a:lnSpc>
              <a:spcBef>
                <a:spcPct val="0"/>
              </a:spcBef>
              <a:defRPr/>
            </a:pP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endParaRPr>
          </a:p>
          <a:p>
            <a:pPr lvl="0" algn="ctr">
              <a:lnSpc>
                <a:spcPct val="150000"/>
              </a:lnSpc>
              <a:spcBef>
                <a:spcPct val="0"/>
              </a:spcBef>
              <a:defRPr/>
            </a:pP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endParaRPr>
          </a:p>
          <a:p>
            <a:pPr lvl="0" algn="ctr">
              <a:lnSpc>
                <a:spcPct val="150000"/>
              </a:lnSpc>
              <a:spcBef>
                <a:spcPct val="0"/>
              </a:spcBef>
              <a:defRPr/>
            </a:pPr>
            <a:r>
              <a:rPr lang="el-GR" sz="3000" b="1" dirty="0" smtClean="0">
                <a:solidFill>
                  <a:schemeClr val="accent3">
                    <a:lumMod val="60000"/>
                    <a:lumOff val="40000"/>
                  </a:schemeClr>
                </a:solidFill>
                <a:latin typeface="Arial" pitchFamily="34" charset="0"/>
                <a:cs typeface="Arial" pitchFamily="34" charset="0"/>
              </a:rPr>
              <a:t>Καθεστώς τελειοποίησης προς επανεξαγωγή</a:t>
            </a:r>
          </a:p>
          <a:p>
            <a:pPr lvl="0" algn="ctr">
              <a:lnSpc>
                <a:spcPct val="150000"/>
              </a:lnSpc>
              <a:spcBef>
                <a:spcPct val="0"/>
              </a:spcBef>
              <a:defRPr/>
            </a:pPr>
            <a:r>
              <a:rPr lang="el-GR" sz="3000" b="1" dirty="0" smtClean="0">
                <a:solidFill>
                  <a:schemeClr val="accent3">
                    <a:lumMod val="60000"/>
                    <a:lumOff val="40000"/>
                  </a:schemeClr>
                </a:solidFill>
                <a:latin typeface="Arial" pitchFamily="34" charset="0"/>
                <a:cs typeface="Arial" pitchFamily="34" charset="0"/>
              </a:rPr>
              <a:t>Καθεστώς τελειοποίησης προς επανεισαγωγή</a:t>
            </a:r>
            <a:r>
              <a:rPr lang="el-GR" sz="4000" dirty="0" smtClean="0">
                <a:solidFill>
                  <a:schemeClr val="accent3">
                    <a:lumMod val="60000"/>
                    <a:lumOff val="40000"/>
                  </a:schemeClr>
                </a:solidFill>
                <a:latin typeface="Arial" pitchFamily="34" charset="0"/>
                <a:cs typeface="Arial" pitchFamily="34" charset="0"/>
              </a:rPr>
              <a:t/>
            </a:r>
            <a:br>
              <a:rPr lang="el-GR" sz="4000" dirty="0" smtClean="0">
                <a:solidFill>
                  <a:schemeClr val="accent3">
                    <a:lumMod val="60000"/>
                    <a:lumOff val="40000"/>
                  </a:schemeClr>
                </a:solidFill>
                <a:latin typeface="Arial" pitchFamily="34" charset="0"/>
                <a:cs typeface="Arial" pitchFamily="34" charset="0"/>
              </a:rPr>
            </a:b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endParaRPr>
          </a:p>
        </p:txBody>
      </p:sp>
      <p:pic>
        <p:nvPicPr>
          <p:cNvPr id="3" name="Picture 2"/>
          <p:cNvPicPr>
            <a:picLocks noChangeAspect="1" noChangeArrowheads="1"/>
          </p:cNvPicPr>
          <p:nvPr/>
        </p:nvPicPr>
        <p:blipFill>
          <a:blip r:embed="rId3" cstate="print"/>
          <a:srcRect l="31250" t="45833" r="41146" b="27500"/>
          <a:stretch>
            <a:fillRect/>
          </a:stretch>
        </p:blipFill>
        <p:spPr bwMode="auto">
          <a:xfrm>
            <a:off x="2571736" y="3500438"/>
            <a:ext cx="4022852"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diamon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48" y="1928802"/>
            <a:ext cx="7858180" cy="2831544"/>
          </a:xfrm>
          <a:prstGeom prst="rect">
            <a:avLst/>
          </a:prstGeom>
        </p:spPr>
        <p:txBody>
          <a:bodyPr wrap="square">
            <a:spAutoFit/>
          </a:bodyPr>
          <a:lstStyle/>
          <a:p>
            <a:pPr algn="just">
              <a:lnSpc>
                <a:spcPct val="150000"/>
              </a:lnSpc>
              <a:spcBef>
                <a:spcPts val="600"/>
              </a:spcBef>
              <a:spcAft>
                <a:spcPts val="600"/>
              </a:spcAft>
            </a:pPr>
            <a:r>
              <a:rPr lang="el-GR" sz="2000" dirty="0" smtClean="0">
                <a:solidFill>
                  <a:schemeClr val="tx2"/>
                </a:solidFill>
                <a:latin typeface="+mj-lt"/>
                <a:cs typeface="Arial" pitchFamily="34" charset="0"/>
              </a:rPr>
              <a:t>Με την άφιξη τους τα </a:t>
            </a:r>
            <a:r>
              <a:rPr lang="el-GR" sz="2000" dirty="0" smtClean="0">
                <a:solidFill>
                  <a:srgbClr val="EEB500"/>
                </a:solidFill>
                <a:latin typeface="+mj-lt"/>
                <a:cs typeface="Arial" pitchFamily="34" charset="0"/>
              </a:rPr>
              <a:t>μη</a:t>
            </a:r>
            <a:r>
              <a:rPr lang="el-GR" sz="2000" dirty="0" smtClean="0">
                <a:solidFill>
                  <a:schemeClr val="tx2"/>
                </a:solidFill>
                <a:latin typeface="+mj-lt"/>
                <a:cs typeface="Arial" pitchFamily="34" charset="0"/>
              </a:rPr>
              <a:t> </a:t>
            </a:r>
            <a:r>
              <a:rPr lang="el-GR" sz="2000" dirty="0" smtClean="0">
                <a:solidFill>
                  <a:srgbClr val="EEB500"/>
                </a:solidFill>
                <a:latin typeface="+mj-lt"/>
                <a:cs typeface="Arial" pitchFamily="34" charset="0"/>
              </a:rPr>
              <a:t>ενωσιακά</a:t>
            </a:r>
            <a:r>
              <a:rPr lang="el-GR" sz="2000" dirty="0" smtClean="0">
                <a:solidFill>
                  <a:schemeClr val="tx2"/>
                </a:solidFill>
                <a:latin typeface="+mj-lt"/>
                <a:cs typeface="Arial" pitchFamily="34" charset="0"/>
              </a:rPr>
              <a:t> εμπορεύματα αποθηκεύονται προσωρινά υπό τελωνειακή επιτήρηση σε ‘αποθήκη προσωρινής εναπόθεσης’ μέχρι </a:t>
            </a:r>
            <a:r>
              <a:rPr lang="el-GR" sz="2000" b="1" u="sng" dirty="0" smtClean="0">
                <a:solidFill>
                  <a:schemeClr val="tx2"/>
                </a:solidFill>
                <a:latin typeface="+mj-lt"/>
                <a:cs typeface="Arial" pitchFamily="34" charset="0"/>
              </a:rPr>
              <a:t>90 μέρες</a:t>
            </a:r>
            <a:r>
              <a:rPr lang="el-GR" sz="2000" b="1" dirty="0" smtClean="0">
                <a:solidFill>
                  <a:schemeClr val="tx2"/>
                </a:solidFill>
                <a:latin typeface="+mj-lt"/>
                <a:cs typeface="Arial" pitchFamily="34" charset="0"/>
              </a:rPr>
              <a:t> </a:t>
            </a:r>
            <a:r>
              <a:rPr lang="en-US" sz="2000" dirty="0" smtClean="0">
                <a:solidFill>
                  <a:schemeClr val="tx2"/>
                </a:solidFill>
                <a:latin typeface="+mj-lt"/>
                <a:cs typeface="Arial" pitchFamily="34" charset="0"/>
              </a:rPr>
              <a:t>(</a:t>
            </a:r>
            <a:r>
              <a:rPr lang="el-GR" sz="2000" dirty="0" smtClean="0">
                <a:solidFill>
                  <a:schemeClr val="tx2"/>
                </a:solidFill>
                <a:latin typeface="+mj-lt"/>
                <a:cs typeface="Arial" pitchFamily="34" charset="0"/>
              </a:rPr>
              <a:t>από την στιγμή προσκόμισής τους στο τελωνείο μέχρι και της υπαγωγής τους σε </a:t>
            </a:r>
            <a:r>
              <a:rPr lang="el-GR" sz="2000" u="sng" dirty="0" smtClean="0">
                <a:solidFill>
                  <a:srgbClr val="EEB500"/>
                </a:solidFill>
                <a:latin typeface="+mj-lt"/>
                <a:cs typeface="Arial" pitchFamily="34" charset="0"/>
              </a:rPr>
              <a:t>τελωνειακό καθεστώς</a:t>
            </a:r>
            <a:r>
              <a:rPr lang="el-GR" sz="2000" dirty="0" smtClean="0">
                <a:solidFill>
                  <a:srgbClr val="EEB500"/>
                </a:solidFill>
                <a:latin typeface="+mj-lt"/>
                <a:cs typeface="Arial" pitchFamily="34" charset="0"/>
              </a:rPr>
              <a:t> </a:t>
            </a:r>
            <a:r>
              <a:rPr lang="el-GR" sz="2000" dirty="0" smtClean="0">
                <a:solidFill>
                  <a:schemeClr val="tx2"/>
                </a:solidFill>
                <a:latin typeface="+mj-lt"/>
                <a:cs typeface="Arial" pitchFamily="34" charset="0"/>
              </a:rPr>
              <a:t>ή της επανεξαγωγής τους).</a:t>
            </a:r>
          </a:p>
          <a:p>
            <a:pPr lvl="0" algn="just">
              <a:spcBef>
                <a:spcPts val="600"/>
              </a:spcBef>
              <a:spcAft>
                <a:spcPts val="600"/>
              </a:spcAft>
              <a:buFont typeface="Wingdings" pitchFamily="2" charset="2"/>
              <a:buChar char="Ø"/>
            </a:pPr>
            <a:endParaRPr lang="el-GR" dirty="0" smtClean="0">
              <a:solidFill>
                <a:schemeClr val="tx2"/>
              </a:solidFill>
              <a:latin typeface="+mj-lt"/>
            </a:endParaRPr>
          </a:p>
        </p:txBody>
      </p:sp>
      <p:sp>
        <p:nvSpPr>
          <p:cNvPr id="5" name="Title 1"/>
          <p:cNvSpPr txBox="1">
            <a:spLocks/>
          </p:cNvSpPr>
          <p:nvPr/>
        </p:nvSpPr>
        <p:spPr>
          <a:xfrm>
            <a:off x="500034" y="785794"/>
            <a:ext cx="8072495" cy="78581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Άφιξη μη ενωσιακών εμπορευμάτων</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pic>
        <p:nvPicPr>
          <p:cNvPr id="1026" name="Picture 8" descr="C:\Users\User\Desktop\CUSTOMS MUSEUM\MD\containers.JPG"/>
          <p:cNvPicPr>
            <a:picLocks noChangeAspect="1" noChangeArrowheads="1"/>
          </p:cNvPicPr>
          <p:nvPr/>
        </p:nvPicPr>
        <p:blipFill>
          <a:blip r:embed="rId2" cstate="print"/>
          <a:srcRect/>
          <a:stretch>
            <a:fillRect/>
          </a:stretch>
        </p:blipFill>
        <p:spPr bwMode="auto">
          <a:xfrm>
            <a:off x="5357818" y="4429132"/>
            <a:ext cx="2561227" cy="1768595"/>
          </a:xfrm>
          <a:prstGeom prst="rect">
            <a:avLst/>
          </a:prstGeom>
          <a:noFill/>
          <a:ln w="9525">
            <a:solidFill>
              <a:schemeClr val="accent2">
                <a:lumMod val="50000"/>
              </a:schemeClr>
            </a:solidFill>
            <a:miter lim="800000"/>
            <a:headEnd/>
            <a:tailEnd/>
          </a:ln>
        </p:spPr>
      </p:pic>
    </p:spTree>
  </p:cSld>
  <p:clrMapOvr>
    <a:masterClrMapping/>
  </p:clrMapOvr>
  <p:transition spd="med">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5429264"/>
            <a:ext cx="3429025" cy="928694"/>
          </a:xfrm>
        </p:spPr>
        <p:txBody>
          <a:bodyPr/>
          <a:lstStyle/>
          <a:p>
            <a:pPr algn="r">
              <a:lnSpc>
                <a:spcPct val="150000"/>
              </a:lnSpc>
            </a:pPr>
            <a:r>
              <a:rPr lang="el-GR" sz="1600" dirty="0" smtClean="0">
                <a:solidFill>
                  <a:schemeClr val="accent2">
                    <a:lumMod val="40000"/>
                    <a:lumOff val="60000"/>
                  </a:schemeClr>
                </a:solidFill>
              </a:rPr>
              <a:t>Άρθρο 5 (16), Καν. (ΕΕ) αρ.  952/2013</a:t>
            </a:r>
            <a:endParaRPr lang="el-GR" sz="1600" dirty="0">
              <a:solidFill>
                <a:schemeClr val="accent2">
                  <a:lumMod val="40000"/>
                  <a:lumOff val="60000"/>
                </a:schemeClr>
              </a:solidFill>
            </a:endParaRPr>
          </a:p>
        </p:txBody>
      </p:sp>
      <p:sp>
        <p:nvSpPr>
          <p:cNvPr id="4" name="Title 1"/>
          <p:cNvSpPr txBox="1">
            <a:spLocks/>
          </p:cNvSpPr>
          <p:nvPr/>
        </p:nvSpPr>
        <p:spPr>
          <a:xfrm>
            <a:off x="571472" y="857232"/>
            <a:ext cx="8072495" cy="6429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Τι ονομάζουμε </a:t>
            </a:r>
            <a:r>
              <a:rPr lang="el-GR" sz="3200" b="1" dirty="0" smtClean="0">
                <a:ln w="635">
                  <a:noFill/>
                </a:ln>
                <a:solidFill>
                  <a:srgbClr val="EEB500"/>
                </a:solidFill>
                <a:effectLst>
                  <a:outerShdw blurRad="38100" dist="25400" dir="5400000" algn="tl" rotWithShape="0">
                    <a:srgbClr val="000000">
                      <a:alpha val="43000"/>
                    </a:srgbClr>
                  </a:outerShdw>
                </a:effectLst>
                <a:latin typeface="+mj-lt"/>
                <a:ea typeface="+mj-ea"/>
                <a:cs typeface="+mj-cs"/>
              </a:rPr>
              <a:t>«τελωνειακό καθεστώς»</a:t>
            </a: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grpSp>
        <p:nvGrpSpPr>
          <p:cNvPr id="6" name="Group 5"/>
          <p:cNvGrpSpPr/>
          <p:nvPr/>
        </p:nvGrpSpPr>
        <p:grpSpPr>
          <a:xfrm>
            <a:off x="2000232" y="3571876"/>
            <a:ext cx="2013798" cy="1006899"/>
            <a:chOff x="2858002" y="1929067"/>
            <a:chExt cx="2013798" cy="1006899"/>
          </a:xfrm>
        </p:grpSpPr>
        <p:sp>
          <p:nvSpPr>
            <p:cNvPr id="16" name="Rounded Rectangle 15"/>
            <p:cNvSpPr/>
            <p:nvPr/>
          </p:nvSpPr>
          <p:spPr>
            <a:xfrm>
              <a:off x="2858002" y="1929067"/>
              <a:ext cx="2013798" cy="1006899"/>
            </a:xfrm>
            <a:prstGeom prst="roundRect">
              <a:avLst>
                <a:gd name="adj" fmla="val 100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4"/>
            <p:cNvSpPr/>
            <p:nvPr/>
          </p:nvSpPr>
          <p:spPr>
            <a:xfrm>
              <a:off x="2887493" y="1958558"/>
              <a:ext cx="1954816" cy="947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400" kern="1200" dirty="0" smtClean="0">
                  <a:latin typeface="+mj-lt"/>
                </a:rPr>
                <a:t>Τελωνειακό καθεστώς</a:t>
              </a:r>
              <a:endParaRPr lang="el-GR" sz="1400" kern="1200" dirty="0">
                <a:latin typeface="+mj-lt"/>
              </a:endParaRPr>
            </a:p>
          </p:txBody>
        </p:sp>
      </p:grpSp>
      <p:grpSp>
        <p:nvGrpSpPr>
          <p:cNvPr id="7" name="Group 6"/>
          <p:cNvGrpSpPr/>
          <p:nvPr/>
        </p:nvGrpSpPr>
        <p:grpSpPr>
          <a:xfrm>
            <a:off x="4840594" y="2410317"/>
            <a:ext cx="2874678" cy="1006899"/>
            <a:chOff x="5698364" y="767508"/>
            <a:chExt cx="2013798" cy="1006899"/>
          </a:xfrm>
        </p:grpSpPr>
        <p:sp>
          <p:nvSpPr>
            <p:cNvPr id="14" name="Rounded Rectangle 13"/>
            <p:cNvSpPr/>
            <p:nvPr/>
          </p:nvSpPr>
          <p:spPr>
            <a:xfrm>
              <a:off x="5698364" y="767508"/>
              <a:ext cx="2013798" cy="100689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6"/>
            <p:cNvSpPr/>
            <p:nvPr/>
          </p:nvSpPr>
          <p:spPr>
            <a:xfrm>
              <a:off x="5727855" y="796999"/>
              <a:ext cx="1954816" cy="947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600" kern="1200" dirty="0" smtClean="0">
                  <a:latin typeface="+mj-lt"/>
                </a:rPr>
                <a:t>1. Θέση σε ελεύθερη κυκλοφορία</a:t>
              </a:r>
              <a:endParaRPr lang="el-GR" sz="1600" kern="1200" dirty="0">
                <a:latin typeface="+mj-lt"/>
              </a:endParaRPr>
            </a:p>
          </p:txBody>
        </p:sp>
      </p:grpSp>
      <p:grpSp>
        <p:nvGrpSpPr>
          <p:cNvPr id="8" name="Group 7"/>
          <p:cNvGrpSpPr/>
          <p:nvPr/>
        </p:nvGrpSpPr>
        <p:grpSpPr>
          <a:xfrm>
            <a:off x="4840594" y="3568251"/>
            <a:ext cx="2874678" cy="1006899"/>
            <a:chOff x="5698364" y="1925442"/>
            <a:chExt cx="2013798" cy="1006899"/>
          </a:xfrm>
        </p:grpSpPr>
        <p:sp>
          <p:nvSpPr>
            <p:cNvPr id="12" name="Rounded Rectangle 11"/>
            <p:cNvSpPr/>
            <p:nvPr/>
          </p:nvSpPr>
          <p:spPr>
            <a:xfrm>
              <a:off x="5698364" y="1925442"/>
              <a:ext cx="2013798" cy="1006899"/>
            </a:xfrm>
            <a:prstGeom prst="roundRect">
              <a:avLst>
                <a:gd name="adj" fmla="val 100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8"/>
            <p:cNvSpPr/>
            <p:nvPr/>
          </p:nvSpPr>
          <p:spPr>
            <a:xfrm>
              <a:off x="5727855" y="1954933"/>
              <a:ext cx="1954816" cy="947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600" kern="1200" dirty="0" smtClean="0">
                  <a:latin typeface="+mj-lt"/>
                </a:rPr>
                <a:t>2. Ειδικό καθεστώς</a:t>
              </a:r>
              <a:endParaRPr lang="el-GR" sz="1600" kern="1200" dirty="0">
                <a:latin typeface="+mj-lt"/>
              </a:endParaRPr>
            </a:p>
          </p:txBody>
        </p:sp>
      </p:grpSp>
      <p:grpSp>
        <p:nvGrpSpPr>
          <p:cNvPr id="9" name="Group 8"/>
          <p:cNvGrpSpPr/>
          <p:nvPr/>
        </p:nvGrpSpPr>
        <p:grpSpPr>
          <a:xfrm>
            <a:off x="4840594" y="4726185"/>
            <a:ext cx="2874678" cy="1006899"/>
            <a:chOff x="5698364" y="3083376"/>
            <a:chExt cx="2013798" cy="1006899"/>
          </a:xfrm>
        </p:grpSpPr>
        <p:sp>
          <p:nvSpPr>
            <p:cNvPr id="10" name="Rounded Rectangle 9"/>
            <p:cNvSpPr/>
            <p:nvPr/>
          </p:nvSpPr>
          <p:spPr>
            <a:xfrm>
              <a:off x="5698364" y="3083376"/>
              <a:ext cx="2013798" cy="100689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10"/>
            <p:cNvSpPr/>
            <p:nvPr/>
          </p:nvSpPr>
          <p:spPr>
            <a:xfrm>
              <a:off x="5727855" y="3112867"/>
              <a:ext cx="1954816" cy="947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l-GR" sz="1600" kern="1200" dirty="0" smtClean="0">
                  <a:latin typeface="+mj-lt"/>
                </a:rPr>
                <a:t>3. Εξαγωγή</a:t>
              </a:r>
              <a:endParaRPr lang="el-GR" sz="1600" kern="1200" dirty="0">
                <a:latin typeface="+mj-lt"/>
              </a:endParaRPr>
            </a:p>
          </p:txBody>
        </p:sp>
      </p:grpSp>
      <p:grpSp>
        <p:nvGrpSpPr>
          <p:cNvPr id="18" name="Group 17"/>
          <p:cNvGrpSpPr/>
          <p:nvPr/>
        </p:nvGrpSpPr>
        <p:grpSpPr>
          <a:xfrm>
            <a:off x="4429124" y="2857496"/>
            <a:ext cx="71281" cy="1425631"/>
            <a:chOff x="5249441" y="1138921"/>
            <a:chExt cx="71281" cy="1425631"/>
          </a:xfrm>
        </p:grpSpPr>
        <p:sp>
          <p:nvSpPr>
            <p:cNvPr id="25" name="Straight Connector 3"/>
            <p:cNvSpPr/>
            <p:nvPr/>
          </p:nvSpPr>
          <p:spPr>
            <a:xfrm rot="18326136">
              <a:off x="4572266" y="1833082"/>
              <a:ext cx="1425631" cy="37309"/>
            </a:xfrm>
            <a:custGeom>
              <a:avLst/>
              <a:gdLst/>
              <a:ahLst/>
              <a:cxnLst/>
              <a:rect l="0" t="0" r="0" b="0"/>
              <a:pathLst>
                <a:path>
                  <a:moveTo>
                    <a:pt x="0" y="18654"/>
                  </a:moveTo>
                  <a:lnTo>
                    <a:pt x="1425631" y="18654"/>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4"/>
            <p:cNvSpPr/>
            <p:nvPr/>
          </p:nvSpPr>
          <p:spPr>
            <a:xfrm rot="18326136">
              <a:off x="5249441" y="1816096"/>
              <a:ext cx="71281" cy="712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l-GR" sz="1050" kern="1200"/>
            </a:p>
          </p:txBody>
        </p:sp>
      </p:grpSp>
      <p:grpSp>
        <p:nvGrpSpPr>
          <p:cNvPr id="19" name="Group 18"/>
          <p:cNvGrpSpPr/>
          <p:nvPr/>
        </p:nvGrpSpPr>
        <p:grpSpPr>
          <a:xfrm>
            <a:off x="4051479" y="4128615"/>
            <a:ext cx="826571" cy="41328"/>
            <a:chOff x="4871796" y="2410040"/>
            <a:chExt cx="826571" cy="41328"/>
          </a:xfrm>
        </p:grpSpPr>
        <p:sp>
          <p:nvSpPr>
            <p:cNvPr id="23" name="Straight Connector 5"/>
            <p:cNvSpPr/>
            <p:nvPr/>
          </p:nvSpPr>
          <p:spPr>
            <a:xfrm rot="21584924">
              <a:off x="4871796" y="2412049"/>
              <a:ext cx="826571" cy="37309"/>
            </a:xfrm>
            <a:custGeom>
              <a:avLst/>
              <a:gdLst/>
              <a:ahLst/>
              <a:cxnLst/>
              <a:rect l="0" t="0" r="0" b="0"/>
              <a:pathLst>
                <a:path>
                  <a:moveTo>
                    <a:pt x="0" y="18654"/>
                  </a:moveTo>
                  <a:lnTo>
                    <a:pt x="826571" y="18654"/>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6"/>
            <p:cNvSpPr/>
            <p:nvPr/>
          </p:nvSpPr>
          <p:spPr>
            <a:xfrm rot="21584924">
              <a:off x="5264418" y="2410040"/>
              <a:ext cx="41328" cy="413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l-GR" sz="1050" kern="1200"/>
            </a:p>
          </p:txBody>
        </p:sp>
      </p:grpSp>
      <p:grpSp>
        <p:nvGrpSpPr>
          <p:cNvPr id="20" name="Group 19"/>
          <p:cNvGrpSpPr/>
          <p:nvPr/>
        </p:nvGrpSpPr>
        <p:grpSpPr>
          <a:xfrm>
            <a:off x="4429272" y="4018380"/>
            <a:ext cx="70986" cy="1419731"/>
            <a:chOff x="5249589" y="2299805"/>
            <a:chExt cx="70986" cy="1419731"/>
          </a:xfrm>
        </p:grpSpPr>
        <p:sp>
          <p:nvSpPr>
            <p:cNvPr id="21" name="Straight Connector 7"/>
            <p:cNvSpPr/>
            <p:nvPr/>
          </p:nvSpPr>
          <p:spPr>
            <a:xfrm rot="3263686">
              <a:off x="4575216" y="2991016"/>
              <a:ext cx="1419731" cy="37309"/>
            </a:xfrm>
            <a:custGeom>
              <a:avLst/>
              <a:gdLst/>
              <a:ahLst/>
              <a:cxnLst/>
              <a:rect l="0" t="0" r="0" b="0"/>
              <a:pathLst>
                <a:path>
                  <a:moveTo>
                    <a:pt x="0" y="18654"/>
                  </a:moveTo>
                  <a:lnTo>
                    <a:pt x="1419731" y="18654"/>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8"/>
            <p:cNvSpPr/>
            <p:nvPr/>
          </p:nvSpPr>
          <p:spPr>
            <a:xfrm rot="3263686">
              <a:off x="5249589" y="2974178"/>
              <a:ext cx="70986" cy="7098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l-GR" sz="1050" kern="1200"/>
            </a:p>
          </p:txBody>
        </p:sp>
      </p:grpSp>
    </p:spTree>
  </p:cSld>
  <p:clrMapOvr>
    <a:masterClrMapping/>
  </p:clrMapOvr>
  <p:transition spd="med">
    <p:diamon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8" y="5929330"/>
            <a:ext cx="3857652" cy="428628"/>
          </a:xfrm>
        </p:spPr>
        <p:txBody>
          <a:bodyPr/>
          <a:lstStyle/>
          <a:p>
            <a:pPr algn="r">
              <a:lnSpc>
                <a:spcPct val="150000"/>
              </a:lnSpc>
            </a:pPr>
            <a:r>
              <a:rPr lang="el-GR" sz="1600" dirty="0" smtClean="0">
                <a:ln w="635">
                  <a:solidFill>
                    <a:schemeClr val="tx1"/>
                  </a:solidFill>
                </a:ln>
                <a:solidFill>
                  <a:schemeClr val="accent3">
                    <a:lumMod val="20000"/>
                    <a:lumOff val="80000"/>
                  </a:schemeClr>
                </a:solidFill>
                <a:effectLst/>
              </a:rPr>
              <a:t>Άρθρο 210 Καν. (ΕΕ) αρ.  952/2013</a:t>
            </a:r>
            <a:endParaRPr lang="el-GR" sz="1600" dirty="0">
              <a:ln w="635">
                <a:solidFill>
                  <a:schemeClr val="tx1"/>
                </a:solidFill>
              </a:ln>
              <a:solidFill>
                <a:schemeClr val="accent3">
                  <a:lumMod val="20000"/>
                  <a:lumOff val="80000"/>
                </a:schemeClr>
              </a:solidFill>
              <a:effectLst/>
            </a:endParaRPr>
          </a:p>
        </p:txBody>
      </p:sp>
      <p:sp>
        <p:nvSpPr>
          <p:cNvPr id="4"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Τι ονομάζουμε </a:t>
            </a:r>
            <a:r>
              <a:rPr lang="el-GR" sz="3200" b="1" dirty="0" smtClean="0">
                <a:ln w="635">
                  <a:noFill/>
                </a:ln>
                <a:solidFill>
                  <a:srgbClr val="EEB500"/>
                </a:solidFill>
                <a:effectLst>
                  <a:outerShdw blurRad="38100" dist="25400" dir="5400000" algn="tl" rotWithShape="0">
                    <a:srgbClr val="000000">
                      <a:alpha val="43000"/>
                    </a:srgbClr>
                  </a:outerShdw>
                </a:effectLst>
                <a:latin typeface="+mj-lt"/>
                <a:ea typeface="+mj-ea"/>
                <a:cs typeface="+mj-cs"/>
              </a:rPr>
              <a:t>«Ειδικό καθεστώς»</a:t>
            </a: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a:t>
            </a:r>
            <a:endParaRPr kumimoji="0" lang="el-GR" sz="20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5" name="Title 1"/>
          <p:cNvSpPr txBox="1">
            <a:spLocks/>
          </p:cNvSpPr>
          <p:nvPr/>
        </p:nvSpPr>
        <p:spPr>
          <a:xfrm>
            <a:off x="357158" y="2000240"/>
            <a:ext cx="8429684" cy="372430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romanLcPeriod"/>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defRPr/>
            </a:pPr>
            <a:endParaRPr lang="el-GR" sz="2000" b="1" dirty="0" smtClean="0">
              <a:ln w="635">
                <a:noFill/>
              </a:ln>
              <a:solidFill>
                <a:schemeClr val="tx2"/>
              </a:solidFill>
              <a:latin typeface="+mj-lt"/>
              <a:ea typeface="+mj-ea"/>
              <a:cs typeface="+mj-cs"/>
            </a:endParaRPr>
          </a:p>
          <a:p>
            <a:pPr marL="514350" indent="-514350" algn="just">
              <a:lnSpc>
                <a:spcPct val="150000"/>
              </a:lnSpc>
              <a:spcBef>
                <a:spcPct val="0"/>
              </a:spcBef>
              <a:defRPr/>
            </a:pPr>
            <a:r>
              <a:rPr lang="el-GR" sz="2000" b="1" dirty="0" smtClean="0">
                <a:solidFill>
                  <a:schemeClr val="tx2"/>
                </a:solidFill>
                <a:latin typeface="+mj-lt"/>
                <a:cs typeface="Arial" pitchFamily="34" charset="0"/>
              </a:rPr>
              <a:t>Το καθεστώς που  μπορούν να υπαχθούν εμπορεύματα  με πλήρη ή μερική απαλλαγή ή αναστολή από την καταβολή των εισαγωγικών δασμών</a:t>
            </a:r>
            <a:r>
              <a:rPr lang="el-GR" sz="2000" b="1" dirty="0" smtClean="0">
                <a:ln w="635">
                  <a:noFill/>
                </a:ln>
                <a:solidFill>
                  <a:schemeClr val="tx2"/>
                </a:solidFill>
                <a:latin typeface="+mj-lt"/>
                <a:ea typeface="+mj-ea"/>
                <a:cs typeface="+mj-cs"/>
              </a:rPr>
              <a:t>.</a:t>
            </a:r>
          </a:p>
          <a:p>
            <a:pPr marL="514350" indent="-514350" algn="just">
              <a:lnSpc>
                <a:spcPct val="150000"/>
              </a:lnSpc>
              <a:spcBef>
                <a:spcPct val="0"/>
              </a:spcBef>
              <a:defRPr/>
            </a:pPr>
            <a:endParaRPr lang="el-GR" sz="2000" b="1" dirty="0" smtClean="0">
              <a:ln w="635">
                <a:noFill/>
              </a:ln>
              <a:solidFill>
                <a:schemeClr val="tx2"/>
              </a:solidFill>
              <a:latin typeface="+mj-lt"/>
              <a:ea typeface="+mj-ea"/>
              <a:cs typeface="+mj-cs"/>
            </a:endParaRPr>
          </a:p>
          <a:p>
            <a:pPr marL="971550" lvl="1" indent="-514350">
              <a:lnSpc>
                <a:spcPct val="150000"/>
              </a:lnSpc>
              <a:spcBef>
                <a:spcPct val="0"/>
              </a:spcBef>
              <a:buFont typeface="+mj-lt"/>
              <a:buAutoNum type="arabicPeriod"/>
              <a:defRPr/>
            </a:pPr>
            <a:r>
              <a:rPr lang="el-GR" sz="2000" b="1" dirty="0" smtClean="0">
                <a:ln w="635">
                  <a:noFill/>
                </a:ln>
                <a:solidFill>
                  <a:schemeClr val="tx2"/>
                </a:solidFill>
                <a:latin typeface="+mj-lt"/>
                <a:ea typeface="+mj-ea"/>
                <a:cs typeface="+mj-cs"/>
              </a:rPr>
              <a:t>Διαμετακόμιση  (εσωτερική και εξωτερική)</a:t>
            </a:r>
          </a:p>
          <a:p>
            <a:pPr marL="971550" lvl="1" indent="-514350" algn="just">
              <a:lnSpc>
                <a:spcPct val="150000"/>
              </a:lnSpc>
              <a:spcBef>
                <a:spcPct val="0"/>
              </a:spcBef>
              <a:buFont typeface="+mj-lt"/>
              <a:buAutoNum type="arabicPeriod"/>
              <a:defRPr/>
            </a:pPr>
            <a:r>
              <a:rPr lang="el-GR" sz="2000" b="1" dirty="0" smtClean="0">
                <a:ln w="635">
                  <a:noFill/>
                </a:ln>
                <a:solidFill>
                  <a:schemeClr val="tx2"/>
                </a:solidFill>
                <a:latin typeface="+mj-lt"/>
                <a:ea typeface="+mj-ea"/>
                <a:cs typeface="+mj-cs"/>
              </a:rPr>
              <a:t>Αποθήκευση (τελωνειακή αποταμίευση και ελεύθερες ζώνες)</a:t>
            </a:r>
          </a:p>
          <a:p>
            <a:pPr marL="971550" lvl="1" indent="-514350" algn="just">
              <a:lnSpc>
                <a:spcPct val="150000"/>
              </a:lnSpc>
              <a:spcBef>
                <a:spcPct val="0"/>
              </a:spcBef>
              <a:buFont typeface="+mj-lt"/>
              <a:buAutoNum type="arabicPeriod"/>
              <a:defRPr/>
            </a:pPr>
            <a:r>
              <a:rPr lang="el-GR" sz="2000" b="1" dirty="0" smtClean="0">
                <a:ln w="635">
                  <a:noFill/>
                </a:ln>
                <a:solidFill>
                  <a:schemeClr val="tx2"/>
                </a:solidFill>
                <a:latin typeface="+mj-lt"/>
                <a:ea typeface="+mj-ea"/>
                <a:cs typeface="+mj-cs"/>
              </a:rPr>
              <a:t>Ειδικές χρήσεις (προσωρινή εισαγωγή, ειδικό προορισμό)</a:t>
            </a:r>
          </a:p>
          <a:p>
            <a:pPr marL="971550" lvl="1" indent="-514350" algn="just">
              <a:lnSpc>
                <a:spcPct val="150000"/>
              </a:lnSpc>
              <a:spcBef>
                <a:spcPct val="0"/>
              </a:spcBef>
              <a:buFont typeface="+mj-lt"/>
              <a:buAutoNum type="arabicPeriod"/>
              <a:defRPr/>
            </a:pPr>
            <a:r>
              <a:rPr lang="el-GR" sz="2000" b="1" dirty="0" smtClean="0">
                <a:ln w="635">
                  <a:noFill/>
                </a:ln>
                <a:solidFill>
                  <a:srgbClr val="EEB500"/>
                </a:solidFill>
                <a:latin typeface="+mj-lt"/>
                <a:ea typeface="+mj-ea"/>
                <a:cs typeface="+mj-cs"/>
              </a:rPr>
              <a:t>Τελειοποίηση (τελειοποίηση προς επανεξαγωγή, τελειοποίηση προς επανεισαγωγή)</a:t>
            </a:r>
          </a:p>
        </p:txBody>
      </p:sp>
    </p:spTree>
  </p:cSld>
  <p:clrMapOvr>
    <a:masterClrMapping/>
  </p:clrMapOvr>
  <p:transition spd="med">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48" y="1928802"/>
            <a:ext cx="7786742" cy="4201150"/>
          </a:xfrm>
          <a:prstGeom prst="rect">
            <a:avLst/>
          </a:prstGeom>
        </p:spPr>
        <p:txBody>
          <a:bodyPr wrap="square">
            <a:spAutoFit/>
          </a:bodyPr>
          <a:lstStyle/>
          <a:p>
            <a:pPr algn="just"/>
            <a:endParaRPr lang="el-GR" dirty="0" smtClean="0">
              <a:latin typeface="+mj-lt"/>
            </a:endParaRPr>
          </a:p>
          <a:p>
            <a:pPr algn="just">
              <a:lnSpc>
                <a:spcPct val="150000"/>
              </a:lnSpc>
            </a:pPr>
            <a:r>
              <a:rPr lang="el-GR" dirty="0" smtClean="0">
                <a:latin typeface="+mj-lt"/>
              </a:rPr>
              <a:t>Είναι ένα </a:t>
            </a:r>
            <a:r>
              <a:rPr lang="el-GR" u="sng" dirty="0" smtClean="0">
                <a:latin typeface="+mj-lt"/>
              </a:rPr>
              <a:t>ανασταλτικό</a:t>
            </a:r>
            <a:r>
              <a:rPr lang="el-GR" dirty="0" smtClean="0">
                <a:latin typeface="+mj-lt"/>
              </a:rPr>
              <a:t> τελωνειακό καθεστώς το οποίο επιτρέπει σε </a:t>
            </a:r>
            <a:r>
              <a:rPr lang="el-GR" b="1" dirty="0" smtClean="0">
                <a:solidFill>
                  <a:srgbClr val="EEB500"/>
                </a:solidFill>
                <a:latin typeface="+mj-lt"/>
              </a:rPr>
              <a:t>μη ενωσιακά εμπορεύματα</a:t>
            </a:r>
            <a:r>
              <a:rPr lang="el-GR" dirty="0" smtClean="0">
                <a:latin typeface="+mj-lt"/>
              </a:rPr>
              <a:t> να υποβληθούν σε οποιαδήποτε εργασία εντός της ΕΕ, </a:t>
            </a:r>
            <a:r>
              <a:rPr lang="el-GR" b="1" dirty="0" smtClean="0">
                <a:solidFill>
                  <a:srgbClr val="EEB500"/>
                </a:solidFill>
                <a:latin typeface="+mj-lt"/>
              </a:rPr>
              <a:t>χωρίς</a:t>
            </a:r>
            <a:r>
              <a:rPr lang="el-GR" dirty="0" smtClean="0">
                <a:latin typeface="+mj-lt"/>
              </a:rPr>
              <a:t> αυτά να υπόκεινται σε εισαγωγικούς δασμούς, ΦΠΑ ή Φόρους Κατανάλωσης ή σε μέτρα εμπορικής πολιτικής (εκτός αν αυτά αφορούν την είσοδο στην/έξοδο από την ΕΕ). Υπό μορφή «μεταποιημένων προϊόντων» μπορούν να επανεξαχθούν ή να τύχουν άλλης τελωνειακής διευθέτησης (π.χ. να τεθούν σε ελεύθερη κυκλοφορία).</a:t>
            </a:r>
          </a:p>
          <a:p>
            <a:pPr algn="just">
              <a:lnSpc>
                <a:spcPct val="150000"/>
              </a:lnSpc>
            </a:pPr>
            <a:endParaRPr lang="el-GR" sz="2000" b="1" dirty="0" smtClean="0">
              <a:solidFill>
                <a:srgbClr val="EEB500"/>
              </a:solidFill>
              <a:latin typeface="+mj-lt"/>
            </a:endParaRPr>
          </a:p>
          <a:p>
            <a:pPr algn="just">
              <a:lnSpc>
                <a:spcPct val="150000"/>
              </a:lnSpc>
            </a:pPr>
            <a:r>
              <a:rPr lang="el-GR" sz="2000" b="1" dirty="0" smtClean="0">
                <a:solidFill>
                  <a:srgbClr val="EEB500"/>
                </a:solidFill>
                <a:latin typeface="+mj-lt"/>
              </a:rPr>
              <a:t>Συστήματα (2): ΙΡ ΙΜ/ΕΧ και ΙΡ ΕΧ/ΙΜ</a:t>
            </a:r>
            <a:endParaRPr lang="el-GR" dirty="0" smtClean="0">
              <a:latin typeface="+mj-lt"/>
            </a:endParaRPr>
          </a:p>
        </p:txBody>
      </p:sp>
      <p:sp>
        <p:nvSpPr>
          <p:cNvPr id="5" name="Title 1"/>
          <p:cNvSpPr txBox="1">
            <a:spLocks/>
          </p:cNvSpPr>
          <p:nvPr/>
        </p:nvSpPr>
        <p:spPr>
          <a:xfrm>
            <a:off x="357158" y="1285860"/>
            <a:ext cx="8358246"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Τι ονομάζουμε καθεστώς τελειοποίησης προς επανεξαγωγή  (ΙΡ);</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p:nvPr/>
        </p:nvSpPr>
        <p:spPr>
          <a:xfrm>
            <a:off x="5357818" y="5857892"/>
            <a:ext cx="3511474" cy="369332"/>
          </a:xfrm>
          <a:prstGeom prst="rect">
            <a:avLst/>
          </a:prstGeom>
        </p:spPr>
        <p:txBody>
          <a:bodyPr wrap="none">
            <a:spAutoFit/>
          </a:bodyPr>
          <a:lstStyle/>
          <a:p>
            <a:pPr lvl="0" algn="just"/>
            <a:r>
              <a:rPr lang="el-GR" dirty="0" smtClean="0">
                <a:solidFill>
                  <a:schemeClr val="accent3">
                    <a:lumMod val="20000"/>
                    <a:lumOff val="80000"/>
                  </a:schemeClr>
                </a:solidFill>
                <a:latin typeface="Calibri"/>
              </a:rPr>
              <a:t>Άρθρο 256 Καν. (ΕΕ) αρ.  952/2013 </a:t>
            </a:r>
          </a:p>
        </p:txBody>
      </p:sp>
    </p:spTree>
  </p:cSld>
  <p:clrMapOvr>
    <a:masterClrMapping/>
  </p:clrMapOvr>
  <p:transition spd="med">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596" y="1500174"/>
            <a:ext cx="8215370" cy="4662815"/>
          </a:xfrm>
          <a:prstGeom prst="rect">
            <a:avLst/>
          </a:prstGeom>
        </p:spPr>
        <p:txBody>
          <a:bodyPr wrap="square">
            <a:spAutoFit/>
          </a:bodyPr>
          <a:lstStyle/>
          <a:p>
            <a:pPr algn="just">
              <a:lnSpc>
                <a:spcPct val="150000"/>
              </a:lnSpc>
            </a:pPr>
            <a:r>
              <a:rPr lang="el-GR" dirty="0" smtClean="0">
                <a:latin typeface="+mj-lt"/>
              </a:rPr>
              <a:t>Με τη χρήση του εν λόγω καθεστώτος παρέχονται διευκολύνσεις  στις  μεταποιητικές και εξαγωγικές μονάδες για την παραγωγή ανταγωνιστικών προϊόντων, προωθώντας τις εξαγωγές σε 3</a:t>
            </a:r>
            <a:r>
              <a:rPr lang="el-GR" baseline="30000" dirty="0" smtClean="0">
                <a:latin typeface="+mj-lt"/>
              </a:rPr>
              <a:t>ες</a:t>
            </a:r>
            <a:r>
              <a:rPr lang="el-GR" dirty="0" smtClean="0">
                <a:latin typeface="+mj-lt"/>
              </a:rPr>
              <a:t> χώρες, διατηρώντας και βελτιώνοντας την ανταγωνιστικότητα της ενωσιακής μεταποιητικής βιομηχανίας. </a:t>
            </a:r>
          </a:p>
          <a:p>
            <a:pPr algn="just">
              <a:lnSpc>
                <a:spcPct val="150000"/>
              </a:lnSpc>
            </a:pPr>
            <a:r>
              <a:rPr lang="el-GR" b="1" dirty="0" smtClean="0">
                <a:solidFill>
                  <a:srgbClr val="EEB500"/>
                </a:solidFill>
                <a:latin typeface="+mj-lt"/>
              </a:rPr>
              <a:t>Πως επιτυγχάνεται αυτό; </a:t>
            </a:r>
          </a:p>
          <a:p>
            <a:pPr algn="just">
              <a:lnSpc>
                <a:spcPct val="150000"/>
              </a:lnSpc>
              <a:buFont typeface="Wingdings" pitchFamily="2" charset="2"/>
              <a:buChar char="ü"/>
            </a:pPr>
            <a:r>
              <a:rPr lang="el-GR" dirty="0" smtClean="0">
                <a:latin typeface="+mj-lt"/>
                <a:sym typeface="Marlett"/>
              </a:rPr>
              <a:t>  δεν καταβάλλονται δασμοί κ φόροι κατά την εισαγωγή</a:t>
            </a:r>
            <a:endParaRPr lang="el-GR" dirty="0" smtClean="0">
              <a:latin typeface="+mj-lt"/>
            </a:endParaRPr>
          </a:p>
          <a:p>
            <a:pPr algn="just">
              <a:lnSpc>
                <a:spcPct val="150000"/>
              </a:lnSpc>
              <a:buFont typeface="Wingdings" pitchFamily="2" charset="2"/>
              <a:buChar char="ü"/>
            </a:pPr>
            <a:r>
              <a:rPr lang="el-GR" dirty="0" smtClean="0">
                <a:latin typeface="+mj-lt"/>
              </a:rPr>
              <a:t> η επεξεργασία πραγματοποιείται στα υποστατικά του δικαιούχου ή για λογ/</a:t>
            </a:r>
            <a:r>
              <a:rPr lang="el-GR" dirty="0" err="1" smtClean="0">
                <a:latin typeface="+mj-lt"/>
              </a:rPr>
              <a:t>σμό </a:t>
            </a:r>
            <a:r>
              <a:rPr lang="el-GR" dirty="0" smtClean="0">
                <a:latin typeface="+mj-lt"/>
              </a:rPr>
              <a:t>του,</a:t>
            </a:r>
          </a:p>
          <a:p>
            <a:pPr algn="just">
              <a:lnSpc>
                <a:spcPct val="150000"/>
              </a:lnSpc>
              <a:buFont typeface="Wingdings" pitchFamily="2" charset="2"/>
              <a:buChar char="ü"/>
            </a:pPr>
            <a:r>
              <a:rPr lang="el-GR" dirty="0" smtClean="0">
                <a:latin typeface="+mj-lt"/>
              </a:rPr>
              <a:t> χρησιμοποιούνται εμπορεύματα χαμηλότερης αξίας ή/και καλύτερης ποιότητας –παραγωγή προϊόντων με χαμηλότερο κόστος ή/και καλύτερης ποιότητας, </a:t>
            </a:r>
          </a:p>
          <a:p>
            <a:pPr algn="just">
              <a:lnSpc>
                <a:spcPct val="150000"/>
              </a:lnSpc>
              <a:buFont typeface="Wingdings" pitchFamily="2" charset="2"/>
              <a:buChar char="ü"/>
            </a:pPr>
            <a:r>
              <a:rPr lang="el-GR" dirty="0" smtClean="0">
                <a:latin typeface="+mj-lt"/>
                <a:sym typeface="Marlett"/>
              </a:rPr>
              <a:t>  αυξάνονται</a:t>
            </a:r>
            <a:r>
              <a:rPr lang="el-GR" dirty="0" smtClean="0">
                <a:latin typeface="+mj-lt"/>
              </a:rPr>
              <a:t> οι θέσεις εργασίας.</a:t>
            </a:r>
          </a:p>
        </p:txBody>
      </p:sp>
      <p:sp>
        <p:nvSpPr>
          <p:cNvPr id="5" name="Title 1"/>
          <p:cNvSpPr txBox="1">
            <a:spLocks/>
          </p:cNvSpPr>
          <p:nvPr/>
        </p:nvSpPr>
        <p:spPr>
          <a:xfrm>
            <a:off x="428596"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ΙΡ- Ποια τα οφέλη από τη χρήση του;</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5214943" y="3643314"/>
            <a:ext cx="3286148" cy="2500330"/>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1"/>
          <p:cNvSpPr txBox="1">
            <a:spLocks/>
          </p:cNvSpPr>
          <p:nvPr/>
        </p:nvSpPr>
        <p:spPr>
          <a:xfrm>
            <a:off x="714348" y="857232"/>
            <a:ext cx="8072495" cy="571505"/>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gn="ctr">
              <a:spcBef>
                <a:spcPct val="0"/>
              </a:spcBef>
              <a:defRPr/>
            </a:pPr>
            <a:r>
              <a:rPr lang="el-GR" sz="36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ΙΡ - Εθνική άδεια ΙΡ- ΙΜ/ΕΧ</a:t>
            </a:r>
            <a:endParaRPr kumimoji="0" lang="el-GR" sz="36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5" name="Title 1"/>
          <p:cNvSpPr txBox="1">
            <a:spLocks/>
          </p:cNvSpPr>
          <p:nvPr/>
        </p:nvSpPr>
        <p:spPr>
          <a:xfrm>
            <a:off x="1285852" y="1571612"/>
            <a:ext cx="7643867" cy="42148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7" name="TextBox 36"/>
          <p:cNvSpPr txBox="1"/>
          <p:nvPr/>
        </p:nvSpPr>
        <p:spPr>
          <a:xfrm>
            <a:off x="357158" y="3929066"/>
            <a:ext cx="1000132" cy="461665"/>
          </a:xfrm>
          <a:prstGeom prst="rect">
            <a:avLst/>
          </a:prstGeom>
          <a:noFill/>
        </p:spPr>
        <p:txBody>
          <a:bodyPr wrap="square" rtlCol="0">
            <a:spAutoFit/>
          </a:bodyPr>
          <a:lstStyle/>
          <a:p>
            <a:pPr algn="ctr"/>
            <a:r>
              <a:rPr lang="el-GR" sz="1200" dirty="0" smtClean="0"/>
              <a:t>Ενωσιακή πρώτη ύλη</a:t>
            </a:r>
          </a:p>
        </p:txBody>
      </p:sp>
      <p:sp>
        <p:nvSpPr>
          <p:cNvPr id="41" name="TextBox 40"/>
          <p:cNvSpPr txBox="1"/>
          <p:nvPr/>
        </p:nvSpPr>
        <p:spPr>
          <a:xfrm>
            <a:off x="5643570" y="4429133"/>
            <a:ext cx="928695" cy="830997"/>
          </a:xfrm>
          <a:prstGeom prst="rect">
            <a:avLst/>
          </a:prstGeom>
          <a:noFill/>
        </p:spPr>
        <p:txBody>
          <a:bodyPr wrap="square" rtlCol="0">
            <a:spAutoFit/>
          </a:bodyPr>
          <a:lstStyle/>
          <a:p>
            <a:r>
              <a:rPr lang="en-GB" sz="2400" b="1" dirty="0" smtClean="0"/>
              <a:t>NON-EU</a:t>
            </a:r>
            <a:endParaRPr lang="el-GR" sz="2400" b="1" dirty="0"/>
          </a:p>
        </p:txBody>
      </p:sp>
      <p:sp>
        <p:nvSpPr>
          <p:cNvPr id="47" name="TextBox 46"/>
          <p:cNvSpPr txBox="1"/>
          <p:nvPr/>
        </p:nvSpPr>
        <p:spPr>
          <a:xfrm>
            <a:off x="4643438" y="6072206"/>
            <a:ext cx="1714512" cy="276999"/>
          </a:xfrm>
          <a:prstGeom prst="rect">
            <a:avLst/>
          </a:prstGeom>
          <a:noFill/>
        </p:spPr>
        <p:txBody>
          <a:bodyPr wrap="square" rtlCol="0">
            <a:spAutoFit/>
          </a:bodyPr>
          <a:lstStyle/>
          <a:p>
            <a:pPr algn="ctr"/>
            <a:r>
              <a:rPr lang="el-GR" sz="1200" dirty="0" smtClean="0"/>
              <a:t>Μεταποιημένο προϊόν</a:t>
            </a:r>
            <a:endParaRPr lang="el-GR" sz="1200" dirty="0"/>
          </a:p>
        </p:txBody>
      </p:sp>
      <p:sp>
        <p:nvSpPr>
          <p:cNvPr id="48" name="Oval 47"/>
          <p:cNvSpPr/>
          <p:nvPr/>
        </p:nvSpPr>
        <p:spPr>
          <a:xfrm>
            <a:off x="1142976" y="3786190"/>
            <a:ext cx="3214711" cy="2428892"/>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TextBox 53"/>
          <p:cNvSpPr txBox="1"/>
          <p:nvPr/>
        </p:nvSpPr>
        <p:spPr>
          <a:xfrm>
            <a:off x="1643043" y="4714885"/>
            <a:ext cx="1000132" cy="584775"/>
          </a:xfrm>
          <a:prstGeom prst="rect">
            <a:avLst/>
          </a:prstGeom>
          <a:noFill/>
        </p:spPr>
        <p:txBody>
          <a:bodyPr wrap="square" rtlCol="0">
            <a:spAutoFit/>
          </a:bodyPr>
          <a:lstStyle/>
          <a:p>
            <a:r>
              <a:rPr lang="el-GR" sz="3200" dirty="0" smtClean="0"/>
              <a:t>Ε</a:t>
            </a:r>
            <a:r>
              <a:rPr lang="en-GB" sz="3200" dirty="0" smtClean="0"/>
              <a:t>U</a:t>
            </a:r>
            <a:endParaRPr lang="el-GR" sz="3200" dirty="0"/>
          </a:p>
        </p:txBody>
      </p:sp>
      <p:cxnSp>
        <p:nvCxnSpPr>
          <p:cNvPr id="31" name="Straight Arrow Connector 30"/>
          <p:cNvCxnSpPr/>
          <p:nvPr/>
        </p:nvCxnSpPr>
        <p:spPr>
          <a:xfrm>
            <a:off x="4143373" y="5286389"/>
            <a:ext cx="2428892"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8196" name="AutoShape 4" descr="Αποτέλεσμα εικόνας για eu logo"/>
          <p:cNvSpPr>
            <a:spLocks noChangeAspect="1" noChangeArrowheads="1"/>
          </p:cNvSpPr>
          <p:nvPr/>
        </p:nvSpPr>
        <p:spPr bwMode="auto">
          <a:xfrm>
            <a:off x="155577" y="-547687"/>
            <a:ext cx="1724025" cy="114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3" name="Rectangle 22"/>
          <p:cNvSpPr/>
          <p:nvPr/>
        </p:nvSpPr>
        <p:spPr>
          <a:xfrm>
            <a:off x="4357686" y="3786190"/>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Α</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Rectangle 25"/>
          <p:cNvSpPr/>
          <p:nvPr/>
        </p:nvSpPr>
        <p:spPr>
          <a:xfrm>
            <a:off x="4929190" y="5214950"/>
            <a:ext cx="643125" cy="923330"/>
          </a:xfrm>
          <a:prstGeom prst="rect">
            <a:avLst/>
          </a:prstGeom>
          <a:noFill/>
        </p:spPr>
        <p:txBody>
          <a:bodyPr wrap="none" lIns="91440" tIns="45720" rIns="91440" bIns="45720">
            <a:spAutoFit/>
          </a:bodyPr>
          <a:lstStyle/>
          <a:p>
            <a:pPr algn="ct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Β</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TextBox 26"/>
          <p:cNvSpPr txBox="1"/>
          <p:nvPr/>
        </p:nvSpPr>
        <p:spPr>
          <a:xfrm>
            <a:off x="500034" y="1857364"/>
            <a:ext cx="8001056" cy="400110"/>
          </a:xfrm>
          <a:prstGeom prst="rect">
            <a:avLst/>
          </a:prstGeom>
          <a:noFill/>
        </p:spPr>
        <p:txBody>
          <a:bodyPr wrap="square" rtlCol="0">
            <a:spAutoFit/>
          </a:bodyPr>
          <a:lstStyle/>
          <a:p>
            <a:pPr algn="just"/>
            <a:r>
              <a:rPr lang="el-GR" sz="2000" dirty="0" smtClean="0">
                <a:latin typeface="+mj-lt"/>
              </a:rPr>
              <a:t>Όταν η άδεια ισχύει </a:t>
            </a:r>
            <a:r>
              <a:rPr lang="el-GR" sz="2000" u="sng" dirty="0" smtClean="0">
                <a:latin typeface="+mj-lt"/>
              </a:rPr>
              <a:t>μόνο</a:t>
            </a:r>
            <a:r>
              <a:rPr lang="el-GR" sz="2000" dirty="0" smtClean="0">
                <a:latin typeface="+mj-lt"/>
              </a:rPr>
              <a:t> σε ένα κράτος μέλος</a:t>
            </a:r>
            <a:endParaRPr lang="el-GR" sz="2000" dirty="0">
              <a:latin typeface="+mj-lt"/>
            </a:endParaRPr>
          </a:p>
        </p:txBody>
      </p:sp>
      <p:pic>
        <p:nvPicPr>
          <p:cNvPr id="29" name="Picture 28"/>
          <p:cNvPicPr/>
          <p:nvPr/>
        </p:nvPicPr>
        <p:blipFill>
          <a:blip r:embed="rId2" cstate="print"/>
          <a:srcRect l="19632" t="47730" r="64714" b="27928"/>
          <a:stretch>
            <a:fillRect/>
          </a:stretch>
        </p:blipFill>
        <p:spPr bwMode="auto">
          <a:xfrm>
            <a:off x="1428728" y="3714752"/>
            <a:ext cx="827894" cy="899409"/>
          </a:xfrm>
          <a:prstGeom prst="rect">
            <a:avLst/>
          </a:prstGeom>
          <a:noFill/>
          <a:ln w="9525">
            <a:noFill/>
            <a:miter lim="800000"/>
            <a:headEnd/>
            <a:tailEnd/>
          </a:ln>
        </p:spPr>
      </p:pic>
      <p:pic>
        <p:nvPicPr>
          <p:cNvPr id="30" name="irc_ilrp_mut" descr="https://encrypted-tbn1.gstatic.com/images?q=tbn:ANd9GcS_DKGaKXttpSzMiIGFXw01G3eEY_JuqlCCszZmTslu2Q89uRnm_x1m3bQ"/>
          <p:cNvPicPr/>
          <p:nvPr/>
        </p:nvPicPr>
        <p:blipFill>
          <a:blip r:embed="rId3" cstate="print"/>
          <a:srcRect l="18952" r="15688"/>
          <a:stretch>
            <a:fillRect/>
          </a:stretch>
        </p:blipFill>
        <p:spPr bwMode="auto">
          <a:xfrm>
            <a:off x="2000232" y="3429000"/>
            <a:ext cx="366714" cy="419104"/>
          </a:xfrm>
          <a:prstGeom prst="rect">
            <a:avLst/>
          </a:prstGeom>
          <a:noFill/>
          <a:ln w="9525">
            <a:noFill/>
            <a:miter lim="800000"/>
            <a:headEnd/>
            <a:tailEnd/>
          </a:ln>
        </p:spPr>
      </p:pic>
      <p:pic>
        <p:nvPicPr>
          <p:cNvPr id="32" name="Picture 31"/>
          <p:cNvPicPr/>
          <p:nvPr/>
        </p:nvPicPr>
        <p:blipFill>
          <a:blip r:embed="rId4" cstate="print"/>
          <a:srcRect l="9723" t="32360" r="53778" b="16578"/>
          <a:stretch>
            <a:fillRect/>
          </a:stretch>
        </p:blipFill>
        <p:spPr bwMode="auto">
          <a:xfrm>
            <a:off x="3143240" y="4429132"/>
            <a:ext cx="928694" cy="928694"/>
          </a:xfrm>
          <a:prstGeom prst="rect">
            <a:avLst/>
          </a:prstGeom>
          <a:noFill/>
          <a:ln w="9525">
            <a:noFill/>
            <a:miter lim="800000"/>
            <a:headEnd/>
            <a:tailEnd/>
          </a:ln>
        </p:spPr>
      </p:pic>
      <p:cxnSp>
        <p:nvCxnSpPr>
          <p:cNvPr id="51" name="Elbow Connector 50"/>
          <p:cNvCxnSpPr/>
          <p:nvPr/>
        </p:nvCxnSpPr>
        <p:spPr>
          <a:xfrm>
            <a:off x="2143108" y="3929066"/>
            <a:ext cx="1214447" cy="92294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rot="10800000" flipV="1">
            <a:off x="4000497" y="3923319"/>
            <a:ext cx="2143140" cy="934441"/>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pic>
        <p:nvPicPr>
          <p:cNvPr id="33" name="Picture 2"/>
          <p:cNvPicPr>
            <a:picLocks noChangeAspect="1" noChangeArrowheads="1"/>
          </p:cNvPicPr>
          <p:nvPr/>
        </p:nvPicPr>
        <p:blipFill>
          <a:blip r:embed="rId5" cstate="print"/>
          <a:srcRect l="10416" t="36667" r="57292" b="17500"/>
          <a:stretch>
            <a:fillRect/>
          </a:stretch>
        </p:blipFill>
        <p:spPr bwMode="auto">
          <a:xfrm>
            <a:off x="4071933" y="5357826"/>
            <a:ext cx="885831" cy="785818"/>
          </a:xfrm>
          <a:prstGeom prst="rect">
            <a:avLst/>
          </a:prstGeom>
          <a:noFill/>
          <a:ln w="9525">
            <a:noFill/>
            <a:miter lim="800000"/>
            <a:headEnd/>
            <a:tailEnd/>
          </a:ln>
        </p:spPr>
      </p:pic>
      <p:pic>
        <p:nvPicPr>
          <p:cNvPr id="35" name="Picture 2"/>
          <p:cNvPicPr>
            <a:picLocks noChangeAspect="1" noChangeArrowheads="1"/>
          </p:cNvPicPr>
          <p:nvPr/>
        </p:nvPicPr>
        <p:blipFill>
          <a:blip r:embed="rId6" cstate="print"/>
          <a:srcRect l="10416" t="36667" r="57292" b="17500"/>
          <a:stretch>
            <a:fillRect/>
          </a:stretch>
        </p:blipFill>
        <p:spPr bwMode="auto">
          <a:xfrm>
            <a:off x="6357950" y="5357826"/>
            <a:ext cx="966361" cy="857256"/>
          </a:xfrm>
          <a:prstGeom prst="rect">
            <a:avLst/>
          </a:prstGeom>
          <a:noFill/>
          <a:ln w="9525">
            <a:noFill/>
            <a:miter lim="800000"/>
            <a:headEnd/>
            <a:tailEnd/>
          </a:ln>
        </p:spPr>
      </p:pic>
      <p:sp>
        <p:nvSpPr>
          <p:cNvPr id="36" name="TextBox 35"/>
          <p:cNvSpPr txBox="1"/>
          <p:nvPr/>
        </p:nvSpPr>
        <p:spPr>
          <a:xfrm>
            <a:off x="5000628" y="3357562"/>
            <a:ext cx="1000132" cy="461665"/>
          </a:xfrm>
          <a:prstGeom prst="rect">
            <a:avLst/>
          </a:prstGeom>
          <a:noFill/>
        </p:spPr>
        <p:txBody>
          <a:bodyPr wrap="square" rtlCol="0">
            <a:spAutoFit/>
          </a:bodyPr>
          <a:lstStyle/>
          <a:p>
            <a:pPr algn="ctr"/>
            <a:r>
              <a:rPr lang="el-GR" sz="1200" dirty="0" smtClean="0"/>
              <a:t>Πρώτη ύλη </a:t>
            </a:r>
          </a:p>
          <a:p>
            <a:pPr algn="ctr"/>
            <a:r>
              <a:rPr lang="el-GR" sz="1200" dirty="0" smtClean="0"/>
              <a:t>από 3</a:t>
            </a:r>
            <a:r>
              <a:rPr lang="el-GR" sz="1200" baseline="30000" dirty="0" smtClean="0"/>
              <a:t>η</a:t>
            </a:r>
            <a:r>
              <a:rPr lang="el-GR" sz="1200" dirty="0" smtClean="0"/>
              <a:t> χώρα</a:t>
            </a:r>
          </a:p>
        </p:txBody>
      </p:sp>
      <p:pic>
        <p:nvPicPr>
          <p:cNvPr id="38" name="irc_ilrp_mut" descr="https://encrypted-tbn1.gstatic.com/images?q=tbn:ANd9GcS_DKGaKXttpSzMiIGFXw01G3eEY_JuqlCCszZmTslu2Q89uRnm_x1m3bQ"/>
          <p:cNvPicPr/>
          <p:nvPr/>
        </p:nvPicPr>
        <p:blipFill>
          <a:blip r:embed="rId3" cstate="print"/>
          <a:srcRect l="18952" r="15688"/>
          <a:stretch>
            <a:fillRect/>
          </a:stretch>
        </p:blipFill>
        <p:spPr bwMode="auto">
          <a:xfrm>
            <a:off x="3714744" y="4286256"/>
            <a:ext cx="366714" cy="419104"/>
          </a:xfrm>
          <a:prstGeom prst="rect">
            <a:avLst/>
          </a:prstGeom>
          <a:noFill/>
          <a:ln w="9525">
            <a:noFill/>
            <a:miter lim="800000"/>
            <a:headEnd/>
            <a:tailEnd/>
          </a:ln>
        </p:spPr>
      </p:pic>
      <p:pic>
        <p:nvPicPr>
          <p:cNvPr id="28" name="Picture 27"/>
          <p:cNvPicPr/>
          <p:nvPr/>
        </p:nvPicPr>
        <p:blipFill>
          <a:blip r:embed="rId7" cstate="print"/>
          <a:srcRect l="14693" t="33933" r="57613" b="20991"/>
          <a:stretch>
            <a:fillRect/>
          </a:stretch>
        </p:blipFill>
        <p:spPr bwMode="auto">
          <a:xfrm>
            <a:off x="6143636" y="3286124"/>
            <a:ext cx="1000132" cy="1071569"/>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p:cNvSpPr/>
          <p:nvPr/>
        </p:nvSpPr>
        <p:spPr>
          <a:xfrm>
            <a:off x="3428992" y="1428736"/>
            <a:ext cx="2857520" cy="3357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Oval 62"/>
          <p:cNvSpPr/>
          <p:nvPr/>
        </p:nvSpPr>
        <p:spPr>
          <a:xfrm>
            <a:off x="7429520" y="1071546"/>
            <a:ext cx="1714480" cy="1857388"/>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Oval 64"/>
          <p:cNvSpPr/>
          <p:nvPr/>
        </p:nvSpPr>
        <p:spPr>
          <a:xfrm>
            <a:off x="428596" y="1285860"/>
            <a:ext cx="1928826" cy="1928826"/>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itle 1"/>
          <p:cNvSpPr txBox="1">
            <a:spLocks/>
          </p:cNvSpPr>
          <p:nvPr/>
        </p:nvSpPr>
        <p:spPr>
          <a:xfrm>
            <a:off x="1285852" y="1500174"/>
            <a:ext cx="7643867" cy="42148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196" name="AutoShape 4" descr="Αποτέλεσμα εικόνας για eu logo"/>
          <p:cNvSpPr>
            <a:spLocks noChangeAspect="1" noChangeArrowheads="1"/>
          </p:cNvSpPr>
          <p:nvPr/>
        </p:nvSpPr>
        <p:spPr bwMode="auto">
          <a:xfrm>
            <a:off x="155577" y="-547687"/>
            <a:ext cx="1724025" cy="114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8" name="Picture 27"/>
          <p:cNvPicPr/>
          <p:nvPr/>
        </p:nvPicPr>
        <p:blipFill>
          <a:blip r:embed="rId2" cstate="print"/>
          <a:srcRect l="14693" t="33933" r="57613" b="20991"/>
          <a:stretch>
            <a:fillRect/>
          </a:stretch>
        </p:blipFill>
        <p:spPr bwMode="auto">
          <a:xfrm>
            <a:off x="642910" y="1142984"/>
            <a:ext cx="1000132" cy="1071569"/>
          </a:xfrm>
          <a:prstGeom prst="rect">
            <a:avLst/>
          </a:prstGeom>
          <a:noFill/>
          <a:ln w="9525">
            <a:noFill/>
            <a:miter lim="800000"/>
            <a:headEnd/>
            <a:tailEnd/>
          </a:ln>
        </p:spPr>
      </p:pic>
      <p:pic>
        <p:nvPicPr>
          <p:cNvPr id="29" name="Picture 28"/>
          <p:cNvPicPr/>
          <p:nvPr/>
        </p:nvPicPr>
        <p:blipFill>
          <a:blip r:embed="rId3" cstate="print"/>
          <a:srcRect l="17043" t="33483" r="61589" b="18563"/>
          <a:stretch>
            <a:fillRect/>
          </a:stretch>
        </p:blipFill>
        <p:spPr bwMode="auto">
          <a:xfrm>
            <a:off x="1500166" y="2071678"/>
            <a:ext cx="928694" cy="1214446"/>
          </a:xfrm>
          <a:prstGeom prst="rect">
            <a:avLst/>
          </a:prstGeom>
          <a:noFill/>
          <a:ln w="9525">
            <a:noFill/>
            <a:miter lim="800000"/>
            <a:headEnd/>
            <a:tailEnd/>
          </a:ln>
        </p:spPr>
      </p:pic>
      <p:pic>
        <p:nvPicPr>
          <p:cNvPr id="30" name="Picture 29"/>
          <p:cNvPicPr/>
          <p:nvPr/>
        </p:nvPicPr>
        <p:blipFill>
          <a:blip r:embed="rId4" cstate="print"/>
          <a:srcRect l="9999" t="33483" r="54630" b="15297"/>
          <a:stretch>
            <a:fillRect/>
          </a:stretch>
        </p:blipFill>
        <p:spPr bwMode="auto">
          <a:xfrm>
            <a:off x="6572264" y="1285860"/>
            <a:ext cx="1153675" cy="1143008"/>
          </a:xfrm>
          <a:prstGeom prst="rect">
            <a:avLst/>
          </a:prstGeom>
          <a:noFill/>
          <a:ln w="9525">
            <a:noFill/>
            <a:miter lim="800000"/>
            <a:headEnd/>
            <a:tailEnd/>
          </a:ln>
        </p:spPr>
      </p:pic>
      <p:cxnSp>
        <p:nvCxnSpPr>
          <p:cNvPr id="33" name="Straight Arrow Connector 32"/>
          <p:cNvCxnSpPr/>
          <p:nvPr/>
        </p:nvCxnSpPr>
        <p:spPr>
          <a:xfrm>
            <a:off x="1928794" y="1714488"/>
            <a:ext cx="142876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500298" y="2786058"/>
            <a:ext cx="92869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39"/>
          <p:cNvPicPr/>
          <p:nvPr/>
        </p:nvPicPr>
        <p:blipFill>
          <a:blip r:embed="rId5" cstate="print"/>
          <a:srcRect l="9723" t="32360" r="53778" b="16578"/>
          <a:stretch>
            <a:fillRect/>
          </a:stretch>
        </p:blipFill>
        <p:spPr bwMode="auto">
          <a:xfrm>
            <a:off x="3643306" y="1571612"/>
            <a:ext cx="2428892" cy="3000396"/>
          </a:xfrm>
          <a:prstGeom prst="rect">
            <a:avLst/>
          </a:prstGeom>
          <a:noFill/>
          <a:ln w="9525">
            <a:noFill/>
            <a:miter lim="800000"/>
            <a:headEnd/>
            <a:tailEnd/>
          </a:ln>
        </p:spPr>
      </p:pic>
      <p:cxnSp>
        <p:nvCxnSpPr>
          <p:cNvPr id="58" name="Straight Arrow Connector 57"/>
          <p:cNvCxnSpPr/>
          <p:nvPr/>
        </p:nvCxnSpPr>
        <p:spPr>
          <a:xfrm>
            <a:off x="6286512" y="2571744"/>
            <a:ext cx="100013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929586" y="1500174"/>
            <a:ext cx="928695" cy="830997"/>
          </a:xfrm>
          <a:prstGeom prst="rect">
            <a:avLst/>
          </a:prstGeom>
          <a:noFill/>
        </p:spPr>
        <p:txBody>
          <a:bodyPr wrap="square" rtlCol="0">
            <a:spAutoFit/>
          </a:bodyPr>
          <a:lstStyle/>
          <a:p>
            <a:pPr algn="ctr"/>
            <a:r>
              <a:rPr lang="en-GB" sz="2400" b="1" dirty="0" smtClean="0"/>
              <a:t>NON-EU</a:t>
            </a:r>
            <a:endParaRPr lang="el-GR" sz="2400" b="1" dirty="0"/>
          </a:p>
        </p:txBody>
      </p:sp>
      <p:sp>
        <p:nvSpPr>
          <p:cNvPr id="66" name="TextBox 65"/>
          <p:cNvSpPr txBox="1"/>
          <p:nvPr/>
        </p:nvSpPr>
        <p:spPr>
          <a:xfrm>
            <a:off x="642910" y="2357430"/>
            <a:ext cx="857256" cy="523220"/>
          </a:xfrm>
          <a:prstGeom prst="rect">
            <a:avLst/>
          </a:prstGeom>
          <a:noFill/>
        </p:spPr>
        <p:txBody>
          <a:bodyPr wrap="square" rtlCol="0">
            <a:spAutoFit/>
          </a:bodyPr>
          <a:lstStyle/>
          <a:p>
            <a:r>
              <a:rPr lang="en-GB" sz="1400" b="1" dirty="0" smtClean="0"/>
              <a:t>NON-EU</a:t>
            </a:r>
            <a:endParaRPr lang="el-GR" sz="1400" b="1" dirty="0"/>
          </a:p>
        </p:txBody>
      </p:sp>
      <p:pic>
        <p:nvPicPr>
          <p:cNvPr id="74" name="irc_ilrp_mut" descr="https://encrypted-tbn1.gstatic.com/images?q=tbn:ANd9GcS_DKGaKXttpSzMiIGFXw01G3eEY_JuqlCCszZmTslu2Q89uRnm_x1m3bQ"/>
          <p:cNvPicPr/>
          <p:nvPr/>
        </p:nvPicPr>
        <p:blipFill>
          <a:blip r:embed="rId6" cstate="print"/>
          <a:srcRect l="18952" r="15688"/>
          <a:stretch>
            <a:fillRect/>
          </a:stretch>
        </p:blipFill>
        <p:spPr bwMode="auto">
          <a:xfrm>
            <a:off x="4357686" y="1428736"/>
            <a:ext cx="1000132" cy="1071570"/>
          </a:xfrm>
          <a:prstGeom prst="rect">
            <a:avLst/>
          </a:prstGeom>
          <a:noFill/>
          <a:ln w="9525">
            <a:noFill/>
            <a:miter lim="800000"/>
            <a:headEnd/>
            <a:tailEnd/>
          </a:ln>
        </p:spPr>
      </p:pic>
      <p:sp>
        <p:nvSpPr>
          <p:cNvPr id="75" name="Title 1"/>
          <p:cNvSpPr txBox="1">
            <a:spLocks/>
          </p:cNvSpPr>
          <p:nvPr/>
        </p:nvSpPr>
        <p:spPr>
          <a:xfrm>
            <a:off x="642910" y="357166"/>
            <a:ext cx="8072495" cy="571505"/>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gn="ctr">
              <a:spcBef>
                <a:spcPct val="0"/>
              </a:spcBef>
              <a:defRPr/>
            </a:pPr>
            <a:r>
              <a:rPr lang="el-GR" sz="36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Τελειοποίηση προς επανεξαγωγή ΙΜ/ΕΧ</a:t>
            </a:r>
          </a:p>
          <a:p>
            <a:pPr lvl="0" algn="r">
              <a:spcBef>
                <a:spcPct val="0"/>
              </a:spcBef>
              <a:defRPr/>
            </a:pPr>
            <a:r>
              <a:rPr lang="el-GR" sz="24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rPr>
              <a:t>Παραδείγματα</a:t>
            </a:r>
            <a:endParaRPr kumimoji="0" lang="el-GR" sz="24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pic>
        <p:nvPicPr>
          <p:cNvPr id="79" name="Picture 78"/>
          <p:cNvPicPr/>
          <p:nvPr/>
        </p:nvPicPr>
        <p:blipFill>
          <a:blip r:embed="rId7" cstate="print"/>
          <a:srcRect l="11917" t="32903" r="47737" b="17419"/>
          <a:stretch>
            <a:fillRect/>
          </a:stretch>
        </p:blipFill>
        <p:spPr bwMode="auto">
          <a:xfrm>
            <a:off x="2500298" y="5143512"/>
            <a:ext cx="2071702" cy="1428760"/>
          </a:xfrm>
          <a:prstGeom prst="rect">
            <a:avLst/>
          </a:prstGeom>
          <a:noFill/>
          <a:ln w="9525">
            <a:noFill/>
            <a:miter lim="800000"/>
            <a:headEnd/>
            <a:tailEnd/>
          </a:ln>
        </p:spPr>
      </p:pic>
      <p:pic>
        <p:nvPicPr>
          <p:cNvPr id="80" name="Picture 79"/>
          <p:cNvPicPr/>
          <p:nvPr/>
        </p:nvPicPr>
        <p:blipFill>
          <a:blip r:embed="rId8" cstate="print"/>
          <a:srcRect l="8018" t="50097" r="51932" b="29596"/>
          <a:stretch>
            <a:fillRect/>
          </a:stretch>
        </p:blipFill>
        <p:spPr bwMode="auto">
          <a:xfrm>
            <a:off x="642910" y="5214950"/>
            <a:ext cx="2117048" cy="749272"/>
          </a:xfrm>
          <a:prstGeom prst="rect">
            <a:avLst/>
          </a:prstGeom>
          <a:noFill/>
          <a:ln w="9525">
            <a:noFill/>
            <a:miter lim="800000"/>
            <a:headEnd/>
            <a:tailEnd/>
          </a:ln>
        </p:spPr>
      </p:pic>
      <p:pic>
        <p:nvPicPr>
          <p:cNvPr id="81" name="Picture 80"/>
          <p:cNvPicPr/>
          <p:nvPr/>
        </p:nvPicPr>
        <p:blipFill>
          <a:blip r:embed="rId9" cstate="print"/>
          <a:srcRect l="4887" t="39422" r="54189" b="26369"/>
          <a:stretch>
            <a:fillRect/>
          </a:stretch>
        </p:blipFill>
        <p:spPr bwMode="auto">
          <a:xfrm>
            <a:off x="5929322" y="5286388"/>
            <a:ext cx="2863701" cy="1285884"/>
          </a:xfrm>
          <a:prstGeom prst="rect">
            <a:avLst/>
          </a:prstGeom>
          <a:noFill/>
          <a:ln w="9525">
            <a:noFill/>
            <a:miter lim="800000"/>
            <a:headEnd/>
            <a:tailEnd/>
          </a:ln>
        </p:spPr>
      </p:pic>
      <p:cxnSp>
        <p:nvCxnSpPr>
          <p:cNvPr id="32" name="Straight Arrow Connector 31"/>
          <p:cNvCxnSpPr/>
          <p:nvPr/>
        </p:nvCxnSpPr>
        <p:spPr>
          <a:xfrm>
            <a:off x="1214414" y="3857628"/>
            <a:ext cx="50006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714612" y="3857628"/>
            <a:ext cx="71438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857356" y="6072206"/>
            <a:ext cx="50006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429388" y="3643314"/>
            <a:ext cx="92869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429520" y="3071810"/>
            <a:ext cx="1714480" cy="1857388"/>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TextBox 40"/>
          <p:cNvSpPr txBox="1"/>
          <p:nvPr/>
        </p:nvSpPr>
        <p:spPr>
          <a:xfrm>
            <a:off x="7858148" y="3643314"/>
            <a:ext cx="928695" cy="830997"/>
          </a:xfrm>
          <a:prstGeom prst="rect">
            <a:avLst/>
          </a:prstGeom>
          <a:noFill/>
        </p:spPr>
        <p:txBody>
          <a:bodyPr wrap="square" rtlCol="0">
            <a:spAutoFit/>
          </a:bodyPr>
          <a:lstStyle/>
          <a:p>
            <a:pPr algn="ctr"/>
            <a:r>
              <a:rPr lang="en-GB" sz="2400" b="1" dirty="0" smtClean="0"/>
              <a:t>NON-EU</a:t>
            </a:r>
            <a:endParaRPr lang="el-GR" sz="2400" b="1" dirty="0"/>
          </a:p>
        </p:txBody>
      </p:sp>
      <p:pic>
        <p:nvPicPr>
          <p:cNvPr id="78" name="Picture 77"/>
          <p:cNvPicPr/>
          <p:nvPr/>
        </p:nvPicPr>
        <p:blipFill>
          <a:blip r:embed="rId10" cstate="print"/>
          <a:srcRect l="13538" t="42247" r="60027" b="24991"/>
          <a:stretch>
            <a:fillRect/>
          </a:stretch>
        </p:blipFill>
        <p:spPr bwMode="auto">
          <a:xfrm>
            <a:off x="6357951" y="3786191"/>
            <a:ext cx="1214446" cy="1000132"/>
          </a:xfrm>
          <a:prstGeom prst="rect">
            <a:avLst/>
          </a:prstGeom>
          <a:noFill/>
          <a:ln w="9525">
            <a:noFill/>
            <a:miter lim="800000"/>
            <a:headEnd/>
            <a:tailEnd/>
          </a:ln>
        </p:spPr>
      </p:pic>
      <p:sp>
        <p:nvSpPr>
          <p:cNvPr id="42" name="Oval 41"/>
          <p:cNvSpPr/>
          <p:nvPr/>
        </p:nvSpPr>
        <p:spPr>
          <a:xfrm>
            <a:off x="571472" y="3286124"/>
            <a:ext cx="1928826" cy="1928826"/>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TextBox 42"/>
          <p:cNvSpPr txBox="1"/>
          <p:nvPr/>
        </p:nvSpPr>
        <p:spPr>
          <a:xfrm>
            <a:off x="785786" y="4214818"/>
            <a:ext cx="857256" cy="523220"/>
          </a:xfrm>
          <a:prstGeom prst="rect">
            <a:avLst/>
          </a:prstGeom>
          <a:noFill/>
        </p:spPr>
        <p:txBody>
          <a:bodyPr wrap="square" rtlCol="0">
            <a:spAutoFit/>
          </a:bodyPr>
          <a:lstStyle/>
          <a:p>
            <a:r>
              <a:rPr lang="en-GB" sz="1400" b="1" dirty="0" smtClean="0"/>
              <a:t>NON-EU</a:t>
            </a:r>
            <a:endParaRPr lang="el-GR" sz="1400" b="1" dirty="0"/>
          </a:p>
        </p:txBody>
      </p:sp>
      <p:pic>
        <p:nvPicPr>
          <p:cNvPr id="76" name="Picture 75"/>
          <p:cNvPicPr/>
          <p:nvPr/>
        </p:nvPicPr>
        <p:blipFill>
          <a:blip r:embed="rId11" cstate="print"/>
          <a:srcRect l="15513" t="41573" r="61447" b="24815"/>
          <a:stretch>
            <a:fillRect/>
          </a:stretch>
        </p:blipFill>
        <p:spPr bwMode="auto">
          <a:xfrm>
            <a:off x="1714480" y="3643314"/>
            <a:ext cx="928694" cy="857256"/>
          </a:xfrm>
          <a:prstGeom prst="rect">
            <a:avLst/>
          </a:prstGeom>
          <a:noFill/>
          <a:ln w="9525">
            <a:noFill/>
            <a:miter lim="800000"/>
            <a:headEnd/>
            <a:tailEnd/>
          </a:ln>
        </p:spPr>
      </p:pic>
      <p:pic>
        <p:nvPicPr>
          <p:cNvPr id="77" name="Picture 76"/>
          <p:cNvPicPr/>
          <p:nvPr/>
        </p:nvPicPr>
        <p:blipFill>
          <a:blip r:embed="rId12" cstate="print"/>
          <a:srcRect l="8302" t="33933" r="53068" b="16793"/>
          <a:stretch>
            <a:fillRect/>
          </a:stretch>
        </p:blipFill>
        <p:spPr bwMode="auto">
          <a:xfrm>
            <a:off x="4929190" y="3714752"/>
            <a:ext cx="1214446" cy="1071569"/>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5214943" y="3643314"/>
            <a:ext cx="3286148" cy="2500330"/>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itle 1"/>
          <p:cNvSpPr txBox="1">
            <a:spLocks/>
          </p:cNvSpPr>
          <p:nvPr/>
        </p:nvSpPr>
        <p:spPr>
          <a:xfrm>
            <a:off x="1285852" y="1571612"/>
            <a:ext cx="7643867" cy="42148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1" name="TextBox 40"/>
          <p:cNvSpPr txBox="1"/>
          <p:nvPr/>
        </p:nvSpPr>
        <p:spPr>
          <a:xfrm>
            <a:off x="5643570" y="4429133"/>
            <a:ext cx="928695" cy="830997"/>
          </a:xfrm>
          <a:prstGeom prst="rect">
            <a:avLst/>
          </a:prstGeom>
          <a:noFill/>
        </p:spPr>
        <p:txBody>
          <a:bodyPr wrap="square" rtlCol="0">
            <a:spAutoFit/>
          </a:bodyPr>
          <a:lstStyle/>
          <a:p>
            <a:r>
              <a:rPr lang="en-GB" sz="2400" b="1" dirty="0" smtClean="0"/>
              <a:t>NON-EU</a:t>
            </a:r>
            <a:endParaRPr lang="el-GR" sz="2400" b="1" dirty="0"/>
          </a:p>
        </p:txBody>
      </p:sp>
      <p:sp>
        <p:nvSpPr>
          <p:cNvPr id="48" name="Oval 47"/>
          <p:cNvSpPr/>
          <p:nvPr/>
        </p:nvSpPr>
        <p:spPr>
          <a:xfrm>
            <a:off x="1142976" y="3786190"/>
            <a:ext cx="3214711" cy="2428892"/>
          </a:xfrm>
          <a:prstGeom prst="ellipse">
            <a:avLst/>
          </a:prstGeom>
          <a:ln>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a:p>
        </p:txBody>
      </p:sp>
      <p:sp>
        <p:nvSpPr>
          <p:cNvPr id="49" name="Cube 48"/>
          <p:cNvSpPr/>
          <p:nvPr/>
        </p:nvSpPr>
        <p:spPr>
          <a:xfrm>
            <a:off x="3214678" y="4500570"/>
            <a:ext cx="928695" cy="1214446"/>
          </a:xfrm>
          <a:prstGeom prst="cube">
            <a:avLst>
              <a:gd name="adj" fmla="val 1551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p:cNvSpPr txBox="1"/>
          <p:nvPr/>
        </p:nvSpPr>
        <p:spPr>
          <a:xfrm>
            <a:off x="3143241" y="5000637"/>
            <a:ext cx="857256" cy="461665"/>
          </a:xfrm>
          <a:prstGeom prst="rect">
            <a:avLst/>
          </a:prstGeom>
          <a:noFill/>
        </p:spPr>
        <p:txBody>
          <a:bodyPr wrap="square" rtlCol="0">
            <a:spAutoFit/>
          </a:bodyPr>
          <a:lstStyle/>
          <a:p>
            <a:pPr algn="ctr"/>
            <a:r>
              <a:rPr lang="el-GR" sz="800" dirty="0" smtClean="0"/>
              <a:t>Μεταποιημένο προϊόν</a:t>
            </a:r>
            <a:endParaRPr lang="en-GB" sz="800" dirty="0" smtClean="0"/>
          </a:p>
          <a:p>
            <a:pPr algn="ctr"/>
            <a:endParaRPr lang="el-GR" sz="800" dirty="0"/>
          </a:p>
        </p:txBody>
      </p:sp>
      <p:sp>
        <p:nvSpPr>
          <p:cNvPr id="54" name="TextBox 53"/>
          <p:cNvSpPr txBox="1"/>
          <p:nvPr/>
        </p:nvSpPr>
        <p:spPr>
          <a:xfrm>
            <a:off x="1928794" y="4643446"/>
            <a:ext cx="1000132" cy="584775"/>
          </a:xfrm>
          <a:prstGeom prst="rect">
            <a:avLst/>
          </a:prstGeom>
          <a:noFill/>
        </p:spPr>
        <p:txBody>
          <a:bodyPr wrap="square" rtlCol="0">
            <a:spAutoFit/>
          </a:bodyPr>
          <a:lstStyle/>
          <a:p>
            <a:r>
              <a:rPr lang="el-GR" sz="3200" dirty="0" smtClean="0"/>
              <a:t>Ε</a:t>
            </a:r>
            <a:r>
              <a:rPr lang="en-GB" sz="3200" dirty="0" smtClean="0"/>
              <a:t>U</a:t>
            </a:r>
            <a:endParaRPr lang="el-GR" sz="3200" dirty="0"/>
          </a:p>
        </p:txBody>
      </p:sp>
      <p:sp>
        <p:nvSpPr>
          <p:cNvPr id="8196" name="AutoShape 4" descr="Αποτέλεσμα εικόνας για eu logo"/>
          <p:cNvSpPr>
            <a:spLocks noChangeAspect="1" noChangeArrowheads="1"/>
          </p:cNvSpPr>
          <p:nvPr/>
        </p:nvSpPr>
        <p:spPr bwMode="auto">
          <a:xfrm>
            <a:off x="155577" y="-547687"/>
            <a:ext cx="1724025" cy="114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9" name="Rectangle 28"/>
          <p:cNvSpPr/>
          <p:nvPr/>
        </p:nvSpPr>
        <p:spPr>
          <a:xfrm>
            <a:off x="4429124" y="3643314"/>
            <a:ext cx="642942" cy="923330"/>
          </a:xfrm>
          <a:prstGeom prst="rect">
            <a:avLst/>
          </a:prstGeom>
          <a:noFill/>
        </p:spPr>
        <p:txBody>
          <a:bodyPr wrap="square" lIns="91440" tIns="45720" rIns="91440" bIns="45720">
            <a:spAutoFit/>
          </a:bodyPr>
          <a:lstStyle/>
          <a:p>
            <a:pPr algn="ct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Β</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Rectangle 29"/>
          <p:cNvSpPr/>
          <p:nvPr/>
        </p:nvSpPr>
        <p:spPr>
          <a:xfrm>
            <a:off x="4857752" y="5500702"/>
            <a:ext cx="643125"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Α</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6" name="Title 1"/>
          <p:cNvSpPr txBox="1">
            <a:spLocks/>
          </p:cNvSpPr>
          <p:nvPr/>
        </p:nvSpPr>
        <p:spPr>
          <a:xfrm>
            <a:off x="714348"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6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ΙΡ- Χρήση Ισοδύναμων Εμπορευμάτων</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l-GR" sz="20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pic>
        <p:nvPicPr>
          <p:cNvPr id="36" name="Picture 35"/>
          <p:cNvPicPr/>
          <p:nvPr/>
        </p:nvPicPr>
        <p:blipFill>
          <a:blip r:embed="rId2" cstate="print"/>
          <a:srcRect l="14693" t="33933" r="57613" b="20991"/>
          <a:stretch>
            <a:fillRect/>
          </a:stretch>
        </p:blipFill>
        <p:spPr bwMode="auto">
          <a:xfrm>
            <a:off x="6429388" y="3500438"/>
            <a:ext cx="1071570" cy="1214446"/>
          </a:xfrm>
          <a:prstGeom prst="rect">
            <a:avLst/>
          </a:prstGeom>
          <a:noFill/>
          <a:ln w="9525">
            <a:noFill/>
            <a:miter lim="800000"/>
            <a:headEnd/>
            <a:tailEnd/>
          </a:ln>
        </p:spPr>
      </p:pic>
      <p:pic>
        <p:nvPicPr>
          <p:cNvPr id="38" name="Picture 37"/>
          <p:cNvPicPr/>
          <p:nvPr/>
        </p:nvPicPr>
        <p:blipFill>
          <a:blip r:embed="rId3" cstate="print"/>
          <a:srcRect l="9723" t="32360" r="53778" b="16578"/>
          <a:stretch>
            <a:fillRect/>
          </a:stretch>
        </p:blipFill>
        <p:spPr bwMode="auto">
          <a:xfrm>
            <a:off x="3000364" y="4500570"/>
            <a:ext cx="1428760" cy="1285884"/>
          </a:xfrm>
          <a:prstGeom prst="rect">
            <a:avLst/>
          </a:prstGeom>
          <a:noFill/>
          <a:ln w="9525">
            <a:noFill/>
            <a:miter lim="800000"/>
            <a:headEnd/>
            <a:tailEnd/>
          </a:ln>
        </p:spPr>
      </p:pic>
      <p:pic>
        <p:nvPicPr>
          <p:cNvPr id="40" name="Picture 39"/>
          <p:cNvPicPr/>
          <p:nvPr/>
        </p:nvPicPr>
        <p:blipFill>
          <a:blip r:embed="rId4" cstate="print"/>
          <a:srcRect l="19632" t="47730" r="64714" b="27928"/>
          <a:stretch>
            <a:fillRect/>
          </a:stretch>
        </p:blipFill>
        <p:spPr bwMode="auto">
          <a:xfrm>
            <a:off x="1285852" y="5429264"/>
            <a:ext cx="827894" cy="899409"/>
          </a:xfrm>
          <a:prstGeom prst="rect">
            <a:avLst/>
          </a:prstGeom>
          <a:noFill/>
          <a:ln w="9525">
            <a:noFill/>
            <a:miter lim="800000"/>
            <a:headEnd/>
            <a:tailEnd/>
          </a:ln>
        </p:spPr>
      </p:pic>
      <p:pic>
        <p:nvPicPr>
          <p:cNvPr id="42" name="Picture 2"/>
          <p:cNvPicPr>
            <a:picLocks noChangeAspect="1" noChangeArrowheads="1"/>
          </p:cNvPicPr>
          <p:nvPr/>
        </p:nvPicPr>
        <p:blipFill>
          <a:blip r:embed="rId5" cstate="print"/>
          <a:srcRect l="10416" t="36667" r="57292" b="17500"/>
          <a:stretch>
            <a:fillRect/>
          </a:stretch>
        </p:blipFill>
        <p:spPr bwMode="auto">
          <a:xfrm>
            <a:off x="6572264" y="5000636"/>
            <a:ext cx="928694" cy="823841"/>
          </a:xfrm>
          <a:prstGeom prst="rect">
            <a:avLst/>
          </a:prstGeom>
          <a:noFill/>
          <a:ln w="9525">
            <a:noFill/>
            <a:miter lim="800000"/>
            <a:headEnd/>
            <a:tailEnd/>
          </a:ln>
        </p:spPr>
      </p:pic>
      <p:cxnSp>
        <p:nvCxnSpPr>
          <p:cNvPr id="51" name="Elbow Connector 50"/>
          <p:cNvCxnSpPr/>
          <p:nvPr/>
        </p:nvCxnSpPr>
        <p:spPr>
          <a:xfrm>
            <a:off x="2143108" y="4286256"/>
            <a:ext cx="1214447" cy="56575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flipV="1">
            <a:off x="2143108" y="5286388"/>
            <a:ext cx="1214446" cy="36293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143372" y="5857892"/>
            <a:ext cx="2428892"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55" name="Picture 54"/>
          <p:cNvPicPr/>
          <p:nvPr/>
        </p:nvPicPr>
        <p:blipFill>
          <a:blip r:embed="rId2" cstate="print"/>
          <a:srcRect l="14693" t="33933" r="57613" b="20991"/>
          <a:stretch>
            <a:fillRect/>
          </a:stretch>
        </p:blipFill>
        <p:spPr bwMode="auto">
          <a:xfrm>
            <a:off x="1071538" y="3714752"/>
            <a:ext cx="1071570" cy="1214446"/>
          </a:xfrm>
          <a:prstGeom prst="rect">
            <a:avLst/>
          </a:prstGeom>
          <a:noFill/>
          <a:ln w="9525">
            <a:noFill/>
            <a:miter lim="800000"/>
            <a:headEnd/>
            <a:tailEnd/>
          </a:ln>
        </p:spPr>
      </p:pic>
      <p:pic>
        <p:nvPicPr>
          <p:cNvPr id="25" name="irc_ilrp_mut" descr="https://encrypted-tbn1.gstatic.com/images?q=tbn:ANd9GcS_DKGaKXttpSzMiIGFXw01G3eEY_JuqlCCszZmTslu2Q89uRnm_x1m3bQ"/>
          <p:cNvPicPr/>
          <p:nvPr/>
        </p:nvPicPr>
        <p:blipFill>
          <a:blip r:embed="rId6" cstate="print"/>
          <a:srcRect l="18952" r="15688"/>
          <a:stretch>
            <a:fillRect/>
          </a:stretch>
        </p:blipFill>
        <p:spPr bwMode="auto">
          <a:xfrm>
            <a:off x="1857356" y="3714752"/>
            <a:ext cx="428628" cy="428628"/>
          </a:xfrm>
          <a:prstGeom prst="rect">
            <a:avLst/>
          </a:prstGeom>
          <a:noFill/>
          <a:ln w="9525">
            <a:noFill/>
            <a:miter lim="800000"/>
            <a:headEnd/>
            <a:tailEnd/>
          </a:ln>
        </p:spPr>
      </p:pic>
      <p:pic>
        <p:nvPicPr>
          <p:cNvPr id="33" name="irc_ilrp_mut" descr="https://encrypted-tbn1.gstatic.com/images?q=tbn:ANd9GcS_DKGaKXttpSzMiIGFXw01G3eEY_JuqlCCszZmTslu2Q89uRnm_x1m3bQ"/>
          <p:cNvPicPr/>
          <p:nvPr/>
        </p:nvPicPr>
        <p:blipFill>
          <a:blip r:embed="rId6" cstate="print"/>
          <a:srcRect l="18952" r="15688"/>
          <a:stretch>
            <a:fillRect/>
          </a:stretch>
        </p:blipFill>
        <p:spPr bwMode="auto">
          <a:xfrm>
            <a:off x="1857356" y="5214950"/>
            <a:ext cx="428628" cy="428628"/>
          </a:xfrm>
          <a:prstGeom prst="rect">
            <a:avLst/>
          </a:prstGeom>
          <a:noFill/>
          <a:ln w="9525">
            <a:noFill/>
            <a:miter lim="800000"/>
            <a:headEnd/>
            <a:tailEnd/>
          </a:ln>
        </p:spPr>
      </p:pic>
      <p:pic>
        <p:nvPicPr>
          <p:cNvPr id="57" name="Picture 2"/>
          <p:cNvPicPr>
            <a:picLocks noChangeAspect="1" noChangeArrowheads="1"/>
          </p:cNvPicPr>
          <p:nvPr/>
        </p:nvPicPr>
        <p:blipFill>
          <a:blip r:embed="rId5" cstate="print"/>
          <a:srcRect l="10416" t="36667" r="57292" b="17500"/>
          <a:stretch>
            <a:fillRect/>
          </a:stretch>
        </p:blipFill>
        <p:spPr bwMode="auto">
          <a:xfrm>
            <a:off x="4000496" y="5000636"/>
            <a:ext cx="928694" cy="823841"/>
          </a:xfrm>
          <a:prstGeom prst="rect">
            <a:avLst/>
          </a:prstGeom>
          <a:noFill/>
          <a:ln w="9525">
            <a:noFill/>
            <a:miter lim="800000"/>
            <a:headEnd/>
            <a:tailEnd/>
          </a:ln>
        </p:spPr>
      </p:pic>
      <p:pic>
        <p:nvPicPr>
          <p:cNvPr id="52" name="irc_ilrp_mut" descr="https://encrypted-tbn1.gstatic.com/images?q=tbn:ANd9GcS_DKGaKXttpSzMiIGFXw01G3eEY_JuqlCCszZmTslu2Q89uRnm_x1m3bQ"/>
          <p:cNvPicPr/>
          <p:nvPr/>
        </p:nvPicPr>
        <p:blipFill>
          <a:blip r:embed="rId6" cstate="print"/>
          <a:srcRect l="18952" r="15688"/>
          <a:stretch>
            <a:fillRect/>
          </a:stretch>
        </p:blipFill>
        <p:spPr bwMode="auto">
          <a:xfrm>
            <a:off x="3857620" y="4857760"/>
            <a:ext cx="419104" cy="419104"/>
          </a:xfrm>
          <a:prstGeom prst="rect">
            <a:avLst/>
          </a:prstGeom>
          <a:noFill/>
          <a:ln w="9525">
            <a:noFill/>
            <a:miter lim="800000"/>
            <a:headEnd/>
            <a:tailEnd/>
          </a:ln>
        </p:spPr>
      </p:pic>
      <p:cxnSp>
        <p:nvCxnSpPr>
          <p:cNvPr id="58" name="Straight Arrow Connector 57"/>
          <p:cNvCxnSpPr/>
          <p:nvPr/>
        </p:nvCxnSpPr>
        <p:spPr>
          <a:xfrm rot="10800000">
            <a:off x="2143108" y="4214818"/>
            <a:ext cx="4000528"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62" name="TextBox 61"/>
          <p:cNvSpPr txBox="1"/>
          <p:nvPr/>
        </p:nvSpPr>
        <p:spPr>
          <a:xfrm>
            <a:off x="928662" y="4929198"/>
            <a:ext cx="1000132" cy="461665"/>
          </a:xfrm>
          <a:prstGeom prst="rect">
            <a:avLst/>
          </a:prstGeom>
          <a:noFill/>
        </p:spPr>
        <p:txBody>
          <a:bodyPr wrap="square" rtlCol="0">
            <a:spAutoFit/>
          </a:bodyPr>
          <a:lstStyle/>
          <a:p>
            <a:pPr algn="ctr"/>
            <a:r>
              <a:rPr lang="el-GR" sz="1200" dirty="0" err="1" smtClean="0"/>
              <a:t>Ενωσιακές</a:t>
            </a:r>
            <a:r>
              <a:rPr lang="el-GR" sz="1200" dirty="0" smtClean="0"/>
              <a:t> πρώτες ύλες </a:t>
            </a:r>
          </a:p>
        </p:txBody>
      </p:sp>
      <p:sp>
        <p:nvSpPr>
          <p:cNvPr id="63" name="TextBox 62"/>
          <p:cNvSpPr txBox="1"/>
          <p:nvPr/>
        </p:nvSpPr>
        <p:spPr>
          <a:xfrm>
            <a:off x="5143504" y="3714752"/>
            <a:ext cx="1000132" cy="461665"/>
          </a:xfrm>
          <a:prstGeom prst="rect">
            <a:avLst/>
          </a:prstGeom>
          <a:noFill/>
        </p:spPr>
        <p:txBody>
          <a:bodyPr wrap="square" rtlCol="0">
            <a:spAutoFit/>
          </a:bodyPr>
          <a:lstStyle/>
          <a:p>
            <a:pPr algn="ctr"/>
            <a:r>
              <a:rPr lang="el-GR" sz="1200" dirty="0" smtClean="0"/>
              <a:t>Πρώτη ύλη </a:t>
            </a:r>
          </a:p>
          <a:p>
            <a:pPr algn="ctr"/>
            <a:r>
              <a:rPr lang="el-GR" sz="1200" dirty="0" smtClean="0"/>
              <a:t>από 3</a:t>
            </a:r>
            <a:r>
              <a:rPr lang="el-GR" sz="1200" baseline="30000" dirty="0" smtClean="0"/>
              <a:t>η</a:t>
            </a:r>
            <a:r>
              <a:rPr lang="el-GR" sz="1200" dirty="0" smtClean="0"/>
              <a:t> χώρα</a:t>
            </a:r>
          </a:p>
        </p:txBody>
      </p:sp>
      <p:sp>
        <p:nvSpPr>
          <p:cNvPr id="64" name="TextBox 63"/>
          <p:cNvSpPr txBox="1"/>
          <p:nvPr/>
        </p:nvSpPr>
        <p:spPr>
          <a:xfrm>
            <a:off x="857224" y="3214686"/>
            <a:ext cx="1857388" cy="430887"/>
          </a:xfrm>
          <a:prstGeom prst="rect">
            <a:avLst/>
          </a:prstGeom>
          <a:noFill/>
        </p:spPr>
        <p:txBody>
          <a:bodyPr wrap="square" rtlCol="0">
            <a:spAutoFit/>
          </a:bodyPr>
          <a:lstStyle/>
          <a:p>
            <a:pPr algn="ctr"/>
            <a:r>
              <a:rPr lang="el-GR" sz="1200" b="1" dirty="0" smtClean="0"/>
              <a:t>Ισοδύναμο εμπόρευμα</a:t>
            </a:r>
            <a:endParaRPr lang="en-GB" sz="1200" b="1" dirty="0" smtClean="0"/>
          </a:p>
          <a:p>
            <a:pPr algn="ctr"/>
            <a:endParaRPr lang="el-GR" sz="1000" dirty="0"/>
          </a:p>
        </p:txBody>
      </p:sp>
      <p:sp>
        <p:nvSpPr>
          <p:cNvPr id="32" name="Rectangle 31"/>
          <p:cNvSpPr/>
          <p:nvPr/>
        </p:nvSpPr>
        <p:spPr>
          <a:xfrm>
            <a:off x="571472" y="1357298"/>
            <a:ext cx="8001056" cy="1477328"/>
          </a:xfrm>
          <a:prstGeom prst="rect">
            <a:avLst/>
          </a:prstGeom>
        </p:spPr>
        <p:txBody>
          <a:bodyPr wrap="square">
            <a:spAutoFit/>
          </a:bodyPr>
          <a:lstStyle/>
          <a:p>
            <a:pPr algn="just"/>
            <a:r>
              <a:rPr lang="el-GR" dirty="0" smtClean="0">
                <a:solidFill>
                  <a:srgbClr val="EEB500"/>
                </a:solidFill>
                <a:latin typeface="+mj-lt"/>
              </a:rPr>
              <a:t>Άδεια  (εθνική ή πολυεθνική) χρήσης ισοδύναμων εμπορευμάτων</a:t>
            </a:r>
          </a:p>
          <a:p>
            <a:pPr algn="just"/>
            <a:r>
              <a:rPr lang="el-GR" dirty="0" smtClean="0">
                <a:latin typeface="+mj-lt"/>
              </a:rPr>
              <a:t>Χρήση </a:t>
            </a:r>
            <a:r>
              <a:rPr lang="el-GR" dirty="0" err="1" smtClean="0">
                <a:latin typeface="+mj-lt"/>
              </a:rPr>
              <a:t>ενωσιακών</a:t>
            </a:r>
            <a:r>
              <a:rPr lang="el-GR" dirty="0" smtClean="0">
                <a:latin typeface="+mj-lt"/>
              </a:rPr>
              <a:t> εμπορευμάτων αντί των </a:t>
            </a:r>
            <a:r>
              <a:rPr lang="el-GR" u="sng" dirty="0" smtClean="0">
                <a:latin typeface="+mj-lt"/>
              </a:rPr>
              <a:t>μη </a:t>
            </a:r>
            <a:r>
              <a:rPr lang="el-GR" u="sng" dirty="0" err="1" smtClean="0">
                <a:latin typeface="+mj-lt"/>
              </a:rPr>
              <a:t>ενωσιακών</a:t>
            </a:r>
            <a:r>
              <a:rPr lang="el-GR" u="sng" dirty="0" smtClean="0">
                <a:latin typeface="+mj-lt"/>
              </a:rPr>
              <a:t> </a:t>
            </a:r>
            <a:r>
              <a:rPr lang="el-GR" dirty="0" smtClean="0">
                <a:latin typeface="+mj-lt"/>
              </a:rPr>
              <a:t>εμπορευμάτων (</a:t>
            </a:r>
            <a:r>
              <a:rPr lang="el-GR" b="1" u="sng" dirty="0" smtClean="0">
                <a:solidFill>
                  <a:srgbClr val="EEB500"/>
                </a:solidFill>
                <a:latin typeface="+mj-lt"/>
              </a:rPr>
              <a:t>ίδιο</a:t>
            </a:r>
            <a:r>
              <a:rPr lang="el-GR" dirty="0" smtClean="0">
                <a:latin typeface="+mj-lt"/>
              </a:rPr>
              <a:t> κωδικό ΣΟ/εμπορική ποιότητα/τεχνικά χαρακτηριστικά)</a:t>
            </a:r>
          </a:p>
          <a:p>
            <a:pPr algn="just"/>
            <a:endParaRPr lang="el-GR" dirty="0" smtClean="0">
              <a:solidFill>
                <a:srgbClr val="EEB500"/>
              </a:solidFill>
              <a:latin typeface="+mj-lt"/>
            </a:endParaRPr>
          </a:p>
          <a:p>
            <a:pPr algn="just"/>
            <a:r>
              <a:rPr lang="el-GR" dirty="0" smtClean="0">
                <a:solidFill>
                  <a:srgbClr val="EEB500"/>
                </a:solidFill>
                <a:latin typeface="+mj-lt"/>
              </a:rPr>
              <a:t>ΙΡ ΕΧ/ΙΜ- προκαταβολική εξαγωγή (Α-Β)</a:t>
            </a:r>
            <a:r>
              <a:rPr lang="el-GR" dirty="0" smtClean="0">
                <a:latin typeface="+mj-lt"/>
              </a:rPr>
              <a:t> αν η εξαγωγή προηγείται της εισαγωγής </a:t>
            </a:r>
            <a:endParaRPr lang="el-GR" dirty="0">
              <a:solidFill>
                <a:srgbClr val="EEB500"/>
              </a:solidFill>
              <a:latin typeface="+mj-lt"/>
            </a:endParaRPr>
          </a:p>
        </p:txBody>
      </p:sp>
    </p:spTree>
  </p:cSld>
  <p:clrMapOvr>
    <a:masterClrMapping/>
  </p:clrMapOvr>
  <p:transition spd="med">
    <p:diamon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48" y="1714488"/>
            <a:ext cx="7786742" cy="3216265"/>
          </a:xfrm>
          <a:prstGeom prst="rect">
            <a:avLst/>
          </a:prstGeom>
        </p:spPr>
        <p:txBody>
          <a:bodyPr wrap="square">
            <a:spAutoFit/>
          </a:bodyPr>
          <a:lstStyle/>
          <a:p>
            <a:pPr algn="just">
              <a:lnSpc>
                <a:spcPct val="150000"/>
              </a:lnSpc>
              <a:spcBef>
                <a:spcPct val="20000"/>
              </a:spcBef>
              <a:buClr>
                <a:schemeClr val="accent3"/>
              </a:buClr>
              <a:buSzPct val="95000"/>
              <a:defRPr/>
            </a:pPr>
            <a:r>
              <a:rPr lang="el-GR" dirty="0" smtClean="0">
                <a:latin typeface="+mj-lt"/>
              </a:rPr>
              <a:t>Το τελωνειακό καθεστώς το οποίο επιτρέπει την προσωρινή εξαγωγή </a:t>
            </a:r>
            <a:r>
              <a:rPr lang="el-GR" dirty="0" smtClean="0">
                <a:solidFill>
                  <a:srgbClr val="EEB500"/>
                </a:solidFill>
                <a:latin typeface="+mj-lt"/>
              </a:rPr>
              <a:t>ενωσιακών</a:t>
            </a:r>
            <a:r>
              <a:rPr lang="el-GR" dirty="0" smtClean="0">
                <a:latin typeface="+mj-lt"/>
              </a:rPr>
              <a:t> εμπορευμάτων εκτός ΕΕ με σκοπό να υποβληθούν </a:t>
            </a:r>
            <a:r>
              <a:rPr lang="el-GR" dirty="0" smtClean="0">
                <a:solidFill>
                  <a:schemeClr val="tx2"/>
                </a:solidFill>
                <a:latin typeface="+mj-lt"/>
              </a:rPr>
              <a:t>σε εργασίες τελειοποίησης </a:t>
            </a:r>
            <a:r>
              <a:rPr lang="el-GR" dirty="0" smtClean="0">
                <a:latin typeface="+mj-lt"/>
              </a:rPr>
              <a:t>και να επανεισαχθούν ως μεταποιημένα προϊόντα (ή ως προϊόντα αντικατάστασης), με ολική ή μερική απαλλαγή από τον εισαγωγικό δασμό.</a:t>
            </a:r>
            <a:r>
              <a:rPr lang="el-GR" sz="1600" dirty="0" smtClean="0"/>
              <a:t> </a:t>
            </a:r>
          </a:p>
          <a:p>
            <a:endParaRPr lang="el-GR" sz="1600" dirty="0" smtClean="0"/>
          </a:p>
          <a:p>
            <a:pPr algn="just">
              <a:spcBef>
                <a:spcPts val="600"/>
              </a:spcBef>
              <a:spcAft>
                <a:spcPts val="600"/>
              </a:spcAft>
            </a:pPr>
            <a:r>
              <a:rPr lang="el-GR" dirty="0" smtClean="0">
                <a:solidFill>
                  <a:srgbClr val="EEB500"/>
                </a:solidFill>
                <a:latin typeface="+mj-lt"/>
              </a:rPr>
              <a:t>(ο εισαγωγικός δασμός καταβάλλεται στο κόστος τελειοποίησης)</a:t>
            </a:r>
          </a:p>
          <a:p>
            <a:pPr algn="just">
              <a:spcBef>
                <a:spcPts val="600"/>
              </a:spcBef>
              <a:spcAft>
                <a:spcPts val="600"/>
              </a:spcAft>
            </a:pPr>
            <a:endParaRPr lang="el-GR" b="1" dirty="0" smtClean="0">
              <a:solidFill>
                <a:srgbClr val="EEB500"/>
              </a:solidFill>
              <a:latin typeface="+mj-lt"/>
            </a:endParaRPr>
          </a:p>
          <a:p>
            <a:pPr algn="just">
              <a:spcBef>
                <a:spcPts val="600"/>
              </a:spcBef>
              <a:spcAft>
                <a:spcPts val="600"/>
              </a:spcAft>
            </a:pPr>
            <a:r>
              <a:rPr lang="el-GR" b="1" dirty="0" smtClean="0">
                <a:solidFill>
                  <a:srgbClr val="EEB500"/>
                </a:solidFill>
                <a:latin typeface="+mj-lt"/>
              </a:rPr>
              <a:t>Συστήματα (2): ΟΡ ΕΧ/ΙΜ και ΟΡ ΙΜ/ΕΧ</a:t>
            </a:r>
          </a:p>
        </p:txBody>
      </p:sp>
      <p:sp>
        <p:nvSpPr>
          <p:cNvPr id="4" name="Title 1"/>
          <p:cNvSpPr txBox="1">
            <a:spLocks/>
          </p:cNvSpPr>
          <p:nvPr/>
        </p:nvSpPr>
        <p:spPr>
          <a:xfrm>
            <a:off x="142844" y="928670"/>
            <a:ext cx="8715436"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Τι ονομάζουμε καθεστώς τελειοποίησης προς επανεισαγωγή (ΟΡ) </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5" name="Rectangle 4"/>
          <p:cNvSpPr/>
          <p:nvPr/>
        </p:nvSpPr>
        <p:spPr>
          <a:xfrm>
            <a:off x="6643702" y="6000768"/>
            <a:ext cx="1615122" cy="369332"/>
          </a:xfrm>
          <a:prstGeom prst="rect">
            <a:avLst/>
          </a:prstGeom>
        </p:spPr>
        <p:txBody>
          <a:bodyPr wrap="none">
            <a:spAutoFit/>
          </a:bodyPr>
          <a:lstStyle/>
          <a:p>
            <a:r>
              <a:rPr lang="el-GR" dirty="0" smtClean="0">
                <a:solidFill>
                  <a:srgbClr val="EEB500"/>
                </a:solidFill>
                <a:latin typeface="+mj-lt"/>
              </a:rPr>
              <a:t>Άρθρο 259-ΕΤΚ</a:t>
            </a:r>
            <a:endParaRPr lang="el-GR" dirty="0">
              <a:latin typeface="+mj-lt"/>
            </a:endParaRPr>
          </a:p>
        </p:txBody>
      </p:sp>
    </p:spTree>
  </p:cSld>
  <p:clrMapOvr>
    <a:masterClrMapping/>
  </p:clrMapOvr>
  <p:transition spd="med">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9" y="1571613"/>
            <a:ext cx="7786743"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1" algn="ctr"/>
            <a:endParaRPr lang="el-GR" sz="30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5" name="Title 1"/>
          <p:cNvSpPr txBox="1">
            <a:spLocks/>
          </p:cNvSpPr>
          <p:nvPr/>
        </p:nvSpPr>
        <p:spPr>
          <a:xfrm>
            <a:off x="214283" y="1428737"/>
            <a:ext cx="8429684" cy="528641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Subtitle 2"/>
          <p:cNvSpPr txBox="1">
            <a:spLocks/>
          </p:cNvSpPr>
          <p:nvPr/>
        </p:nvSpPr>
        <p:spPr>
          <a:xfrm>
            <a:off x="357158" y="1214447"/>
            <a:ext cx="8358247" cy="5286388"/>
          </a:xfrm>
          <a:prstGeom prst="rect">
            <a:avLst/>
          </a:prstGeom>
        </p:spPr>
        <p:txBody>
          <a:bodyPr vert="horz" lIns="45720" rIns="45720" anchor="t">
            <a:noAutofit/>
          </a:bodyPr>
          <a:lstStyle/>
          <a:p>
            <a:pPr lvl="1" algn="just">
              <a:lnSpc>
                <a:spcPct val="150000"/>
              </a:lnSpc>
            </a:pPr>
            <a:endParaRPr lang="el-GR" sz="1400" dirty="0"/>
          </a:p>
        </p:txBody>
      </p:sp>
      <p:pic>
        <p:nvPicPr>
          <p:cNvPr id="122884" name="Picture 4"/>
          <p:cNvPicPr>
            <a:picLocks noChangeAspect="1" noChangeArrowheads="1"/>
          </p:cNvPicPr>
          <p:nvPr/>
        </p:nvPicPr>
        <p:blipFill>
          <a:blip r:embed="rId2" cstate="print"/>
          <a:srcRect l="16146" t="39167" r="25000" b="12916"/>
          <a:stretch>
            <a:fillRect/>
          </a:stretch>
        </p:blipFill>
        <p:spPr bwMode="auto">
          <a:xfrm>
            <a:off x="357158" y="1785926"/>
            <a:ext cx="8493635" cy="4321994"/>
          </a:xfrm>
          <a:prstGeom prst="rect">
            <a:avLst/>
          </a:prstGeom>
          <a:noFill/>
          <a:ln w="9525">
            <a:noFill/>
            <a:miter lim="800000"/>
            <a:headEnd/>
            <a:tailEnd/>
          </a:ln>
        </p:spPr>
      </p:pic>
      <p:sp>
        <p:nvSpPr>
          <p:cNvPr id="9" name="Subtitle 2"/>
          <p:cNvSpPr txBox="1">
            <a:spLocks/>
          </p:cNvSpPr>
          <p:nvPr/>
        </p:nvSpPr>
        <p:spPr>
          <a:xfrm>
            <a:off x="428596" y="642918"/>
            <a:ext cx="7858180" cy="642942"/>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l-GR" sz="2400" dirty="0" smtClean="0">
                <a:solidFill>
                  <a:schemeClr val="bg2">
                    <a:lumMod val="20000"/>
                    <a:lumOff val="80000"/>
                  </a:schemeClr>
                </a:solidFill>
                <a:latin typeface="+mj-lt"/>
              </a:rPr>
              <a:t>Γεωγραφική Κατανομή χρήσης </a:t>
            </a:r>
            <a:r>
              <a:rPr lang="en-US" sz="2400" dirty="0" smtClean="0">
                <a:solidFill>
                  <a:schemeClr val="bg2">
                    <a:lumMod val="20000"/>
                    <a:lumOff val="80000"/>
                  </a:schemeClr>
                </a:solidFill>
                <a:latin typeface="+mj-lt"/>
              </a:rPr>
              <a:t> IP</a:t>
            </a:r>
            <a:endParaRPr kumimoji="0" lang="el-GR" sz="2400" b="0" i="0" u="none" strike="noStrike" kern="1200" cap="none" spc="0" normalizeH="0" baseline="0" noProof="0" dirty="0" smtClean="0">
              <a:ln>
                <a:noFill/>
              </a:ln>
              <a:solidFill>
                <a:schemeClr val="bg2">
                  <a:lumMod val="20000"/>
                  <a:lumOff val="80000"/>
                </a:schemeClr>
              </a:solidFill>
              <a:effectLst/>
              <a:uLnTx/>
              <a:uFillTx/>
              <a:latin typeface="+mj-lt"/>
              <a:ea typeface="+mn-ea"/>
              <a:cs typeface="+mn-cs"/>
            </a:endParaRPr>
          </a:p>
        </p:txBody>
      </p:sp>
    </p:spTree>
  </p:cSld>
  <p:clrMapOvr>
    <a:masterClrMapping/>
  </p:clrMapOvr>
  <p:transition spd="med">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48" y="1643050"/>
            <a:ext cx="7786742" cy="4462760"/>
          </a:xfrm>
          <a:prstGeom prst="rect">
            <a:avLst/>
          </a:prstGeom>
        </p:spPr>
        <p:txBody>
          <a:bodyPr wrap="square">
            <a:spAutoFit/>
          </a:bodyPr>
          <a:lstStyle/>
          <a:p>
            <a:pPr algn="just">
              <a:spcBef>
                <a:spcPts val="600"/>
              </a:spcBef>
              <a:spcAft>
                <a:spcPts val="600"/>
              </a:spcAft>
            </a:pPr>
            <a:r>
              <a:rPr lang="el-GR" dirty="0" smtClean="0">
                <a:latin typeface="+mj-lt"/>
                <a:cs typeface="Arial" pitchFamily="34" charset="0"/>
              </a:rPr>
              <a:t>Με τη χρήση του εν λόγω καθεστώτος παρέχονται διευκολύνσεις στις μεταποιητικές και εξαγωγικές επιχειρήσεις ενθαρρύνοντας τη χρήση ενωσιακών  εμπορευμάτων για τη παραγωγή προϊόντων τα οποία με την επανεισαγωγή τους στην ΕΕ θα καταβάλλουν χαμηλότερο ή καθόλου δασμό, καθιστώντας τα πιο ανταγωνιστικά.</a:t>
            </a:r>
          </a:p>
          <a:p>
            <a:pPr>
              <a:spcBef>
                <a:spcPts val="600"/>
              </a:spcBef>
              <a:spcAft>
                <a:spcPts val="600"/>
              </a:spcAft>
            </a:pPr>
            <a:r>
              <a:rPr lang="el-GR" b="1" dirty="0" smtClean="0">
                <a:solidFill>
                  <a:srgbClr val="EEB500"/>
                </a:solidFill>
                <a:latin typeface="+mj-lt"/>
                <a:cs typeface="Arial" pitchFamily="34" charset="0"/>
              </a:rPr>
              <a:t>Πως επιτυγχάνεται αυτό; </a:t>
            </a:r>
          </a:p>
          <a:p>
            <a:pPr algn="just">
              <a:spcBef>
                <a:spcPts val="600"/>
              </a:spcBef>
              <a:spcAft>
                <a:spcPts val="600"/>
              </a:spcAft>
              <a:buFont typeface="Wingdings" pitchFamily="2" charset="2"/>
              <a:buChar char="ü"/>
            </a:pPr>
            <a:r>
              <a:rPr lang="el-GR" dirty="0" smtClean="0">
                <a:latin typeface="+mj-lt"/>
                <a:cs typeface="Arial" pitchFamily="34" charset="0"/>
              </a:rPr>
              <a:t> χαμηλότερο κόστος εργασίας ή πρώτων υλών ή της εξειδικευμένης εργασίας και καλύτερης ή/και πιο τεχνολογικά αναβαθμισμένης ποιότητας πρώτων υλών που ενδέχεται να υπάρχει </a:t>
            </a:r>
            <a:r>
              <a:rPr lang="el-GR" dirty="0" smtClean="0">
                <a:latin typeface="+mj-lt"/>
              </a:rPr>
              <a:t>εκτός ΕΕ.</a:t>
            </a:r>
          </a:p>
          <a:p>
            <a:pPr algn="just">
              <a:spcBef>
                <a:spcPts val="600"/>
              </a:spcBef>
              <a:spcAft>
                <a:spcPts val="600"/>
              </a:spcAft>
              <a:buFont typeface="Wingdings" pitchFamily="2" charset="2"/>
              <a:buChar char="ü"/>
            </a:pPr>
            <a:r>
              <a:rPr lang="el-GR" dirty="0" smtClean="0">
                <a:latin typeface="+mj-lt"/>
                <a:cs typeface="Arial" pitchFamily="34" charset="0"/>
              </a:rPr>
              <a:t> ενθαρρύνεται η χρήση ενωσιακών υλών για παραγωγή προϊόντων ευνοϊκότερης δασμολογικής μεταχείρισης με την επανεισαγωγή τους στην ΕΕ.</a:t>
            </a:r>
          </a:p>
          <a:p>
            <a:pPr algn="just">
              <a:spcBef>
                <a:spcPts val="600"/>
              </a:spcBef>
              <a:spcAft>
                <a:spcPts val="600"/>
              </a:spcAft>
              <a:buFont typeface="Wingdings" pitchFamily="2" charset="2"/>
              <a:buChar char="ü"/>
            </a:pPr>
            <a:r>
              <a:rPr lang="el-GR" dirty="0" smtClean="0">
                <a:latin typeface="+mj-lt"/>
                <a:cs typeface="Arial" pitchFamily="34" charset="0"/>
              </a:rPr>
              <a:t> δυνατότητα επιστροφής σε 3η χώρα ενός προϊόντος για επισκευή ή αντικατάστασής του με άλλο (χρήση </a:t>
            </a:r>
            <a:r>
              <a:rPr lang="el-GR" dirty="0" smtClean="0">
                <a:solidFill>
                  <a:srgbClr val="EEB500"/>
                </a:solidFill>
                <a:latin typeface="+mj-lt"/>
                <a:cs typeface="Arial" pitchFamily="34" charset="0"/>
              </a:rPr>
              <a:t>«συστήματος σταθερών ανταλλαγών»</a:t>
            </a:r>
            <a:r>
              <a:rPr lang="el-GR" dirty="0" smtClean="0">
                <a:latin typeface="+mj-lt"/>
                <a:cs typeface="Arial" pitchFamily="34" charset="0"/>
              </a:rPr>
              <a:t>)</a:t>
            </a:r>
          </a:p>
        </p:txBody>
      </p:sp>
      <p:sp>
        <p:nvSpPr>
          <p:cNvPr id="5" name="Title 1"/>
          <p:cNvSpPr txBox="1">
            <a:spLocks/>
          </p:cNvSpPr>
          <p:nvPr/>
        </p:nvSpPr>
        <p:spPr>
          <a:xfrm>
            <a:off x="285720" y="928670"/>
            <a:ext cx="8429684"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428596"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ΟΡ- Ποια τα οφέλη από τη χρήση του;</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5214942" y="3643314"/>
            <a:ext cx="3286148" cy="2500330"/>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itle 1"/>
          <p:cNvSpPr txBox="1">
            <a:spLocks/>
          </p:cNvSpPr>
          <p:nvPr/>
        </p:nvSpPr>
        <p:spPr>
          <a:xfrm>
            <a:off x="1000100" y="1571612"/>
            <a:ext cx="7643866" cy="42148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 name="Cube 15"/>
          <p:cNvSpPr/>
          <p:nvPr/>
        </p:nvSpPr>
        <p:spPr>
          <a:xfrm>
            <a:off x="6143636" y="3357562"/>
            <a:ext cx="714380" cy="1000132"/>
          </a:xfrm>
          <a:prstGeom prst="cube">
            <a:avLst>
              <a:gd name="adj" fmla="val 1839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TextBox 36"/>
          <p:cNvSpPr txBox="1"/>
          <p:nvPr/>
        </p:nvSpPr>
        <p:spPr>
          <a:xfrm>
            <a:off x="6143636" y="3571876"/>
            <a:ext cx="642942" cy="584775"/>
          </a:xfrm>
          <a:prstGeom prst="rect">
            <a:avLst/>
          </a:prstGeom>
          <a:noFill/>
        </p:spPr>
        <p:txBody>
          <a:bodyPr wrap="square" rtlCol="0">
            <a:spAutoFit/>
          </a:bodyPr>
          <a:lstStyle/>
          <a:p>
            <a:r>
              <a:rPr lang="el-GR" sz="800" dirty="0" smtClean="0">
                <a:solidFill>
                  <a:schemeClr val="bg1"/>
                </a:solidFill>
              </a:rPr>
              <a:t>3</a:t>
            </a:r>
            <a:r>
              <a:rPr lang="en-GB" sz="800" baseline="30000" dirty="0" smtClean="0">
                <a:solidFill>
                  <a:schemeClr val="bg1"/>
                </a:solidFill>
              </a:rPr>
              <a:t>rd</a:t>
            </a:r>
            <a:r>
              <a:rPr lang="en-GB" sz="800" dirty="0" smtClean="0">
                <a:solidFill>
                  <a:schemeClr val="bg1"/>
                </a:solidFill>
              </a:rPr>
              <a:t> country’s Raw material</a:t>
            </a:r>
            <a:endParaRPr lang="el-GR" sz="800" dirty="0">
              <a:solidFill>
                <a:schemeClr val="bg1"/>
              </a:solidFill>
            </a:endParaRPr>
          </a:p>
        </p:txBody>
      </p:sp>
      <p:sp>
        <p:nvSpPr>
          <p:cNvPr id="41" name="TextBox 40"/>
          <p:cNvSpPr txBox="1"/>
          <p:nvPr/>
        </p:nvSpPr>
        <p:spPr>
          <a:xfrm>
            <a:off x="5643570" y="4429132"/>
            <a:ext cx="928694" cy="830997"/>
          </a:xfrm>
          <a:prstGeom prst="rect">
            <a:avLst/>
          </a:prstGeom>
          <a:noFill/>
        </p:spPr>
        <p:txBody>
          <a:bodyPr wrap="square" rtlCol="0">
            <a:spAutoFit/>
          </a:bodyPr>
          <a:lstStyle/>
          <a:p>
            <a:r>
              <a:rPr lang="en-GB" sz="2400" b="1" dirty="0" smtClean="0"/>
              <a:t>NON-EU</a:t>
            </a:r>
            <a:endParaRPr lang="el-GR" sz="2400" b="1" dirty="0"/>
          </a:p>
        </p:txBody>
      </p:sp>
      <p:sp>
        <p:nvSpPr>
          <p:cNvPr id="45" name="Cube 44"/>
          <p:cNvSpPr/>
          <p:nvPr/>
        </p:nvSpPr>
        <p:spPr>
          <a:xfrm>
            <a:off x="6572264" y="4429132"/>
            <a:ext cx="928694" cy="1285884"/>
          </a:xfrm>
          <a:prstGeom prst="cube">
            <a:avLst>
              <a:gd name="adj" fmla="val 1471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TextBox 46"/>
          <p:cNvSpPr txBox="1"/>
          <p:nvPr/>
        </p:nvSpPr>
        <p:spPr>
          <a:xfrm>
            <a:off x="6572264" y="5000636"/>
            <a:ext cx="857256" cy="461665"/>
          </a:xfrm>
          <a:prstGeom prst="rect">
            <a:avLst/>
          </a:prstGeom>
          <a:noFill/>
        </p:spPr>
        <p:txBody>
          <a:bodyPr wrap="square" rtlCol="0">
            <a:spAutoFit/>
          </a:bodyPr>
          <a:lstStyle/>
          <a:p>
            <a:r>
              <a:rPr lang="el-GR" sz="800" dirty="0" smtClean="0"/>
              <a:t>Μεταποιημένο προϊόν</a:t>
            </a:r>
            <a:endParaRPr lang="en-GB" sz="800" dirty="0" smtClean="0"/>
          </a:p>
          <a:p>
            <a:endParaRPr lang="el-GR" sz="800" dirty="0"/>
          </a:p>
        </p:txBody>
      </p:sp>
      <p:sp>
        <p:nvSpPr>
          <p:cNvPr id="48" name="Oval 47"/>
          <p:cNvSpPr/>
          <p:nvPr/>
        </p:nvSpPr>
        <p:spPr>
          <a:xfrm>
            <a:off x="1142976" y="3786190"/>
            <a:ext cx="3214710" cy="2428892"/>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Cube 48"/>
          <p:cNvSpPr/>
          <p:nvPr/>
        </p:nvSpPr>
        <p:spPr>
          <a:xfrm>
            <a:off x="2857488" y="4572008"/>
            <a:ext cx="928694" cy="1214446"/>
          </a:xfrm>
          <a:prstGeom prst="cube">
            <a:avLst>
              <a:gd name="adj" fmla="val 1551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Cube 49"/>
          <p:cNvSpPr/>
          <p:nvPr/>
        </p:nvSpPr>
        <p:spPr>
          <a:xfrm>
            <a:off x="2786050" y="3500438"/>
            <a:ext cx="714380" cy="1000132"/>
          </a:xfrm>
          <a:prstGeom prst="cube">
            <a:avLst>
              <a:gd name="adj" fmla="val 18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1" name="Elbow Connector 50"/>
          <p:cNvCxnSpPr/>
          <p:nvPr/>
        </p:nvCxnSpPr>
        <p:spPr>
          <a:xfrm>
            <a:off x="3500430" y="4000504"/>
            <a:ext cx="3071834" cy="785818"/>
          </a:xfrm>
          <a:prstGeom prst="bentConnector3">
            <a:avLst>
              <a:gd name="adj1" fmla="val 50000"/>
            </a:avLst>
          </a:prstGeom>
          <a:ln w="444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57488" y="5072074"/>
            <a:ext cx="857256" cy="461665"/>
          </a:xfrm>
          <a:prstGeom prst="rect">
            <a:avLst/>
          </a:prstGeom>
          <a:noFill/>
        </p:spPr>
        <p:txBody>
          <a:bodyPr wrap="square" rtlCol="0">
            <a:spAutoFit/>
          </a:bodyPr>
          <a:lstStyle/>
          <a:p>
            <a:pPr algn="ctr"/>
            <a:r>
              <a:rPr lang="el-GR" sz="800" dirty="0" smtClean="0"/>
              <a:t>Μεταποιημένο  προϊόν</a:t>
            </a:r>
            <a:endParaRPr lang="en-GB" sz="800" dirty="0" smtClean="0"/>
          </a:p>
          <a:p>
            <a:pPr algn="ctr"/>
            <a:endParaRPr lang="el-GR" sz="800" dirty="0"/>
          </a:p>
        </p:txBody>
      </p:sp>
      <p:cxnSp>
        <p:nvCxnSpPr>
          <p:cNvPr id="19" name="Elbow Connector 18"/>
          <p:cNvCxnSpPr/>
          <p:nvPr/>
        </p:nvCxnSpPr>
        <p:spPr>
          <a:xfrm>
            <a:off x="6858016" y="3857628"/>
            <a:ext cx="428628" cy="637195"/>
          </a:xfrm>
          <a:prstGeom prst="bentConnector2">
            <a:avLst/>
          </a:prstGeom>
          <a:ln w="285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857356" y="4643446"/>
            <a:ext cx="1000132" cy="584775"/>
          </a:xfrm>
          <a:prstGeom prst="rect">
            <a:avLst/>
          </a:prstGeom>
          <a:noFill/>
        </p:spPr>
        <p:txBody>
          <a:bodyPr wrap="square" rtlCol="0">
            <a:spAutoFit/>
          </a:bodyPr>
          <a:lstStyle/>
          <a:p>
            <a:r>
              <a:rPr lang="el-GR" sz="3200" dirty="0" smtClean="0"/>
              <a:t>Ε</a:t>
            </a:r>
            <a:r>
              <a:rPr lang="en-GB" sz="3200" dirty="0" smtClean="0"/>
              <a:t>U</a:t>
            </a:r>
            <a:endParaRPr lang="el-GR" sz="3200" dirty="0"/>
          </a:p>
        </p:txBody>
      </p:sp>
      <p:cxnSp>
        <p:nvCxnSpPr>
          <p:cNvPr id="31" name="Straight Arrow Connector 30"/>
          <p:cNvCxnSpPr>
            <a:endCxn id="49" idx="4"/>
          </p:cNvCxnSpPr>
          <p:nvPr/>
        </p:nvCxnSpPr>
        <p:spPr>
          <a:xfrm rot="10800000">
            <a:off x="3642142" y="5251252"/>
            <a:ext cx="2930122" cy="36725"/>
          </a:xfrm>
          <a:prstGeom prst="straightConnector1">
            <a:avLst/>
          </a:prstGeom>
          <a:ln w="4445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8196" name="AutoShape 4" descr="Αποτέλεσμα εικόνας για eu logo"/>
          <p:cNvSpPr>
            <a:spLocks noChangeAspect="1" noChangeArrowheads="1"/>
          </p:cNvSpPr>
          <p:nvPr/>
        </p:nvSpPr>
        <p:spPr bwMode="auto">
          <a:xfrm>
            <a:off x="155575" y="-547688"/>
            <a:ext cx="1724025" cy="114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5" name="irc_ilrp_mut" descr="https://encrypted-tbn1.gstatic.com/images?q=tbn:ANd9GcS_DKGaKXttpSzMiIGFXw01G3eEY_JuqlCCszZmTslu2Q89uRnm_x1m3bQ"/>
          <p:cNvPicPr/>
          <p:nvPr/>
        </p:nvPicPr>
        <p:blipFill>
          <a:blip r:embed="rId2" cstate="print"/>
          <a:srcRect l="18952" r="15688"/>
          <a:stretch>
            <a:fillRect/>
          </a:stretch>
        </p:blipFill>
        <p:spPr bwMode="auto">
          <a:xfrm>
            <a:off x="2857488" y="3714752"/>
            <a:ext cx="428628" cy="428628"/>
          </a:xfrm>
          <a:prstGeom prst="rect">
            <a:avLst/>
          </a:prstGeom>
          <a:noFill/>
          <a:ln w="9525">
            <a:noFill/>
            <a:miter lim="800000"/>
            <a:headEnd/>
            <a:tailEnd/>
          </a:ln>
        </p:spPr>
      </p:pic>
      <p:sp>
        <p:nvSpPr>
          <p:cNvPr id="23" name="Title 1"/>
          <p:cNvSpPr txBox="1">
            <a:spLocks/>
          </p:cNvSpPr>
          <p:nvPr/>
        </p:nvSpPr>
        <p:spPr>
          <a:xfrm>
            <a:off x="285720" y="928670"/>
            <a:ext cx="8429684"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ΟΡ- Εθνική Άδεια ΕΧ/ΙΜ</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24" name="TextBox 23"/>
          <p:cNvSpPr txBox="1"/>
          <p:nvPr/>
        </p:nvSpPr>
        <p:spPr>
          <a:xfrm>
            <a:off x="500034" y="1857364"/>
            <a:ext cx="8001056" cy="400110"/>
          </a:xfrm>
          <a:prstGeom prst="rect">
            <a:avLst/>
          </a:prstGeom>
          <a:noFill/>
        </p:spPr>
        <p:txBody>
          <a:bodyPr wrap="square" rtlCol="0">
            <a:spAutoFit/>
          </a:bodyPr>
          <a:lstStyle/>
          <a:p>
            <a:pPr algn="just"/>
            <a:r>
              <a:rPr lang="el-GR" sz="2000" dirty="0" smtClean="0">
                <a:latin typeface="+mj-lt"/>
              </a:rPr>
              <a:t>Όταν η άδεια ισχύει μόνο σε ένα κράτος μέλος</a:t>
            </a:r>
            <a:endParaRPr lang="el-GR" sz="2000" dirty="0">
              <a:latin typeface="+mj-lt"/>
            </a:endParaRPr>
          </a:p>
        </p:txBody>
      </p:sp>
      <p:sp>
        <p:nvSpPr>
          <p:cNvPr id="26" name="Rectangle 25"/>
          <p:cNvSpPr/>
          <p:nvPr/>
        </p:nvSpPr>
        <p:spPr>
          <a:xfrm>
            <a:off x="4429124" y="3214686"/>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Α</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a:off x="7358082" y="3214686"/>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Β</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a:off x="4572000" y="5214950"/>
            <a:ext cx="575800" cy="923330"/>
          </a:xfrm>
          <a:prstGeom prst="rect">
            <a:avLst/>
          </a:prstGeom>
          <a:noFill/>
        </p:spPr>
        <p:txBody>
          <a:bodyPr wrap="none" lIns="91440" tIns="45720" rIns="91440" bIns="45720">
            <a:spAutoFit/>
          </a:bodyPr>
          <a:lstStyle/>
          <a:p>
            <a:pPr algn="ct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Γ</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TextBox 28"/>
          <p:cNvSpPr txBox="1"/>
          <p:nvPr/>
        </p:nvSpPr>
        <p:spPr>
          <a:xfrm>
            <a:off x="6715140" y="3000372"/>
            <a:ext cx="1000132" cy="461665"/>
          </a:xfrm>
          <a:prstGeom prst="rect">
            <a:avLst/>
          </a:prstGeom>
          <a:noFill/>
        </p:spPr>
        <p:txBody>
          <a:bodyPr wrap="square" rtlCol="0">
            <a:spAutoFit/>
          </a:bodyPr>
          <a:lstStyle/>
          <a:p>
            <a:pPr algn="ctr"/>
            <a:r>
              <a:rPr lang="el-GR" sz="1200" dirty="0" smtClean="0"/>
              <a:t>Πρώτη ύλη </a:t>
            </a:r>
          </a:p>
          <a:p>
            <a:pPr algn="ctr"/>
            <a:r>
              <a:rPr lang="el-GR" sz="1200" dirty="0" smtClean="0"/>
              <a:t>3</a:t>
            </a:r>
            <a:r>
              <a:rPr lang="el-GR" sz="1200" baseline="30000" dirty="0" smtClean="0"/>
              <a:t>ης</a:t>
            </a:r>
            <a:r>
              <a:rPr lang="el-GR" sz="1200" dirty="0" smtClean="0"/>
              <a:t> χώρας</a:t>
            </a:r>
          </a:p>
        </p:txBody>
      </p:sp>
      <p:sp>
        <p:nvSpPr>
          <p:cNvPr id="30" name="TextBox 29"/>
          <p:cNvSpPr txBox="1"/>
          <p:nvPr/>
        </p:nvSpPr>
        <p:spPr>
          <a:xfrm>
            <a:off x="1714480" y="3357562"/>
            <a:ext cx="1000132" cy="830997"/>
          </a:xfrm>
          <a:prstGeom prst="rect">
            <a:avLst/>
          </a:prstGeom>
          <a:noFill/>
        </p:spPr>
        <p:txBody>
          <a:bodyPr wrap="square" rtlCol="0">
            <a:spAutoFit/>
          </a:bodyPr>
          <a:lstStyle/>
          <a:p>
            <a:pPr algn="ctr"/>
            <a:r>
              <a:rPr lang="el-GR" sz="1200" dirty="0" smtClean="0"/>
              <a:t>Ενωσιακό εμπόρευμα προσωρινής εξαγωγής</a:t>
            </a:r>
          </a:p>
        </p:txBody>
      </p:sp>
    </p:spTree>
  </p:cSld>
  <p:clrMapOvr>
    <a:masterClrMapping/>
  </p:clrMapOvr>
  <p:transition spd="med">
    <p:diamon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5214942" y="3643314"/>
            <a:ext cx="3286148" cy="2500330"/>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itle 1"/>
          <p:cNvSpPr txBox="1">
            <a:spLocks/>
          </p:cNvSpPr>
          <p:nvPr/>
        </p:nvSpPr>
        <p:spPr>
          <a:xfrm>
            <a:off x="1000100" y="1571612"/>
            <a:ext cx="7643866" cy="42148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 name="Cube 15"/>
          <p:cNvSpPr/>
          <p:nvPr/>
        </p:nvSpPr>
        <p:spPr>
          <a:xfrm>
            <a:off x="6143636" y="3357562"/>
            <a:ext cx="714380" cy="1000132"/>
          </a:xfrm>
          <a:prstGeom prst="cube">
            <a:avLst>
              <a:gd name="adj" fmla="val 1839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TextBox 36"/>
          <p:cNvSpPr txBox="1"/>
          <p:nvPr/>
        </p:nvSpPr>
        <p:spPr>
          <a:xfrm>
            <a:off x="6143636" y="3571876"/>
            <a:ext cx="642942" cy="584775"/>
          </a:xfrm>
          <a:prstGeom prst="rect">
            <a:avLst/>
          </a:prstGeom>
          <a:noFill/>
        </p:spPr>
        <p:txBody>
          <a:bodyPr wrap="square" rtlCol="0">
            <a:spAutoFit/>
          </a:bodyPr>
          <a:lstStyle/>
          <a:p>
            <a:r>
              <a:rPr lang="el-GR" sz="800" dirty="0" smtClean="0">
                <a:solidFill>
                  <a:schemeClr val="bg1"/>
                </a:solidFill>
              </a:rPr>
              <a:t>3</a:t>
            </a:r>
            <a:r>
              <a:rPr lang="en-GB" sz="800" baseline="30000" dirty="0" smtClean="0">
                <a:solidFill>
                  <a:schemeClr val="bg1"/>
                </a:solidFill>
              </a:rPr>
              <a:t>rd</a:t>
            </a:r>
            <a:r>
              <a:rPr lang="en-GB" sz="800" dirty="0" smtClean="0">
                <a:solidFill>
                  <a:schemeClr val="bg1"/>
                </a:solidFill>
              </a:rPr>
              <a:t> country’s Raw material</a:t>
            </a:r>
            <a:endParaRPr lang="el-GR" sz="800" dirty="0">
              <a:solidFill>
                <a:schemeClr val="bg1"/>
              </a:solidFill>
            </a:endParaRPr>
          </a:p>
        </p:txBody>
      </p:sp>
      <p:sp>
        <p:nvSpPr>
          <p:cNvPr id="41" name="TextBox 40"/>
          <p:cNvSpPr txBox="1"/>
          <p:nvPr/>
        </p:nvSpPr>
        <p:spPr>
          <a:xfrm>
            <a:off x="5643570" y="4429132"/>
            <a:ext cx="928694" cy="830997"/>
          </a:xfrm>
          <a:prstGeom prst="rect">
            <a:avLst/>
          </a:prstGeom>
          <a:noFill/>
        </p:spPr>
        <p:txBody>
          <a:bodyPr wrap="square" rtlCol="0">
            <a:spAutoFit/>
          </a:bodyPr>
          <a:lstStyle/>
          <a:p>
            <a:r>
              <a:rPr lang="en-GB" sz="2400" b="1" dirty="0" smtClean="0"/>
              <a:t>NON-EU</a:t>
            </a:r>
            <a:endParaRPr lang="el-GR" sz="2400" b="1" dirty="0"/>
          </a:p>
        </p:txBody>
      </p:sp>
      <p:sp>
        <p:nvSpPr>
          <p:cNvPr id="48" name="Oval 47"/>
          <p:cNvSpPr/>
          <p:nvPr/>
        </p:nvSpPr>
        <p:spPr>
          <a:xfrm>
            <a:off x="1142976" y="3786190"/>
            <a:ext cx="3214710" cy="2428892"/>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1" name="Elbow Connector 50"/>
          <p:cNvCxnSpPr/>
          <p:nvPr/>
        </p:nvCxnSpPr>
        <p:spPr>
          <a:xfrm>
            <a:off x="3500430" y="4000504"/>
            <a:ext cx="3071834" cy="785818"/>
          </a:xfrm>
          <a:prstGeom prst="bentConnector3">
            <a:avLst>
              <a:gd name="adj1" fmla="val 50000"/>
            </a:avLst>
          </a:prstGeom>
          <a:ln w="444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6858016" y="3857628"/>
            <a:ext cx="428628" cy="637195"/>
          </a:xfrm>
          <a:prstGeom prst="bentConnector2">
            <a:avLst/>
          </a:prstGeom>
          <a:ln w="285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00166" y="4643446"/>
            <a:ext cx="1000132" cy="584775"/>
          </a:xfrm>
          <a:prstGeom prst="rect">
            <a:avLst/>
          </a:prstGeom>
          <a:noFill/>
        </p:spPr>
        <p:txBody>
          <a:bodyPr wrap="square" rtlCol="0">
            <a:spAutoFit/>
          </a:bodyPr>
          <a:lstStyle/>
          <a:p>
            <a:r>
              <a:rPr lang="el-GR" sz="3200" dirty="0" smtClean="0"/>
              <a:t>Ε</a:t>
            </a:r>
            <a:r>
              <a:rPr lang="en-GB" sz="3200" dirty="0" smtClean="0"/>
              <a:t>U</a:t>
            </a:r>
            <a:endParaRPr lang="el-GR" sz="3200" dirty="0"/>
          </a:p>
        </p:txBody>
      </p:sp>
      <p:cxnSp>
        <p:nvCxnSpPr>
          <p:cNvPr id="31" name="Straight Arrow Connector 30"/>
          <p:cNvCxnSpPr/>
          <p:nvPr/>
        </p:nvCxnSpPr>
        <p:spPr>
          <a:xfrm rot="10800000">
            <a:off x="3642142" y="5251252"/>
            <a:ext cx="2930122" cy="36725"/>
          </a:xfrm>
          <a:prstGeom prst="straightConnector1">
            <a:avLst/>
          </a:prstGeom>
          <a:ln w="4445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8196" name="AutoShape 4" descr="Αποτέλεσμα εικόνας για eu logo"/>
          <p:cNvSpPr>
            <a:spLocks noChangeAspect="1" noChangeArrowheads="1"/>
          </p:cNvSpPr>
          <p:nvPr/>
        </p:nvSpPr>
        <p:spPr bwMode="auto">
          <a:xfrm>
            <a:off x="155575" y="-547688"/>
            <a:ext cx="1724025" cy="114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3" name="Title 1"/>
          <p:cNvSpPr txBox="1">
            <a:spLocks/>
          </p:cNvSpPr>
          <p:nvPr/>
        </p:nvSpPr>
        <p:spPr>
          <a:xfrm>
            <a:off x="285720" y="928670"/>
            <a:ext cx="8429684"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ΟΡ- Εθνική Άδεια ΕΧ/ΙΜ</a:t>
            </a:r>
          </a:p>
          <a:p>
            <a:pPr algn="r">
              <a:spcBef>
                <a:spcPct val="0"/>
              </a:spcBef>
              <a:defRPr/>
            </a:pPr>
            <a:r>
              <a:rPr kumimoji="0" lang="el-GR" sz="2400" b="1" i="0" u="none" strike="noStrike" kern="1200" cap="none" spc="0" normalizeH="0" baseline="0" noProof="0" dirty="0" smtClean="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rPr>
              <a:t>παράδειγμα</a:t>
            </a:r>
            <a:endParaRPr kumimoji="0" lang="el-GR" sz="24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26" name="Rectangle 25"/>
          <p:cNvSpPr/>
          <p:nvPr/>
        </p:nvSpPr>
        <p:spPr>
          <a:xfrm>
            <a:off x="4429124" y="3214686"/>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Α</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7" name="Rectangle 26"/>
          <p:cNvSpPr/>
          <p:nvPr/>
        </p:nvSpPr>
        <p:spPr>
          <a:xfrm>
            <a:off x="7358082" y="3214686"/>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Β</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Rectangle 27"/>
          <p:cNvSpPr/>
          <p:nvPr/>
        </p:nvSpPr>
        <p:spPr>
          <a:xfrm>
            <a:off x="4500562" y="4929198"/>
            <a:ext cx="575800" cy="923330"/>
          </a:xfrm>
          <a:prstGeom prst="rect">
            <a:avLst/>
          </a:prstGeom>
          <a:noFill/>
        </p:spPr>
        <p:txBody>
          <a:bodyPr wrap="none" lIns="91440" tIns="45720" rIns="91440" bIns="45720">
            <a:spAutoFit/>
          </a:bodyPr>
          <a:lstStyle/>
          <a:p>
            <a:pPr algn="ct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Γ</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3" name="Picture 2"/>
          <p:cNvPicPr>
            <a:picLocks noChangeAspect="1" noChangeArrowheads="1"/>
          </p:cNvPicPr>
          <p:nvPr/>
        </p:nvPicPr>
        <p:blipFill>
          <a:blip r:embed="rId2" cstate="print"/>
          <a:srcRect l="9896" t="35000" r="56771" b="16666"/>
          <a:stretch>
            <a:fillRect/>
          </a:stretch>
        </p:blipFill>
        <p:spPr bwMode="auto">
          <a:xfrm>
            <a:off x="7000892" y="4357694"/>
            <a:ext cx="1357322" cy="1230073"/>
          </a:xfrm>
          <a:prstGeom prst="rect">
            <a:avLst/>
          </a:prstGeom>
          <a:noFill/>
          <a:ln w="9525">
            <a:noFill/>
            <a:miter lim="800000"/>
            <a:headEnd/>
            <a:tailEnd/>
          </a:ln>
        </p:spPr>
      </p:pic>
      <p:sp>
        <p:nvSpPr>
          <p:cNvPr id="36" name="TextBox 35"/>
          <p:cNvSpPr txBox="1"/>
          <p:nvPr/>
        </p:nvSpPr>
        <p:spPr>
          <a:xfrm>
            <a:off x="6643702" y="2928934"/>
            <a:ext cx="1071570" cy="646331"/>
          </a:xfrm>
          <a:prstGeom prst="rect">
            <a:avLst/>
          </a:prstGeom>
          <a:noFill/>
        </p:spPr>
        <p:txBody>
          <a:bodyPr wrap="square" rtlCol="0">
            <a:spAutoFit/>
          </a:bodyPr>
          <a:lstStyle/>
          <a:p>
            <a:pPr algn="ctr"/>
            <a:r>
              <a:rPr lang="el-GR" sz="1200" dirty="0" smtClean="0"/>
              <a:t>Μη ενωσιακή πρώτη ύλη</a:t>
            </a:r>
            <a:endParaRPr lang="en-GB" sz="1200" dirty="0" smtClean="0"/>
          </a:p>
          <a:p>
            <a:endParaRPr lang="el-GR" sz="1200" dirty="0"/>
          </a:p>
        </p:txBody>
      </p:sp>
      <p:sp>
        <p:nvSpPr>
          <p:cNvPr id="38" name="TextBox 37"/>
          <p:cNvSpPr txBox="1"/>
          <p:nvPr/>
        </p:nvSpPr>
        <p:spPr>
          <a:xfrm>
            <a:off x="3428992" y="3143248"/>
            <a:ext cx="1214446" cy="830997"/>
          </a:xfrm>
          <a:prstGeom prst="rect">
            <a:avLst/>
          </a:prstGeom>
          <a:noFill/>
        </p:spPr>
        <p:txBody>
          <a:bodyPr wrap="square" rtlCol="0">
            <a:spAutoFit/>
          </a:bodyPr>
          <a:lstStyle/>
          <a:p>
            <a:pPr algn="ctr"/>
            <a:r>
              <a:rPr lang="el-GR" sz="1200" dirty="0" smtClean="0"/>
              <a:t> </a:t>
            </a:r>
            <a:r>
              <a:rPr lang="el-GR" sz="1200" dirty="0" err="1" smtClean="0"/>
              <a:t>Ενωσιακό</a:t>
            </a:r>
            <a:r>
              <a:rPr lang="el-GR" sz="1200" dirty="0" smtClean="0"/>
              <a:t> εμπόρευμα για επισκευή</a:t>
            </a:r>
            <a:endParaRPr lang="en-GB" sz="1200" dirty="0" smtClean="0"/>
          </a:p>
          <a:p>
            <a:endParaRPr lang="el-GR" sz="1200" dirty="0"/>
          </a:p>
        </p:txBody>
      </p:sp>
      <p:sp>
        <p:nvSpPr>
          <p:cNvPr id="43" name="TextBox 42"/>
          <p:cNvSpPr txBox="1"/>
          <p:nvPr/>
        </p:nvSpPr>
        <p:spPr>
          <a:xfrm>
            <a:off x="3786182" y="5643578"/>
            <a:ext cx="2357454" cy="646331"/>
          </a:xfrm>
          <a:prstGeom prst="rect">
            <a:avLst/>
          </a:prstGeom>
          <a:noFill/>
        </p:spPr>
        <p:txBody>
          <a:bodyPr wrap="square" rtlCol="0">
            <a:spAutoFit/>
          </a:bodyPr>
          <a:lstStyle/>
          <a:p>
            <a:pPr algn="ctr"/>
            <a:r>
              <a:rPr lang="el-GR" sz="1200" dirty="0" smtClean="0"/>
              <a:t>Μεταποιημένο/επιδιορθωμένο  προϊόν/προϊόν αντικατάστασης</a:t>
            </a:r>
            <a:endParaRPr lang="en-GB" sz="1200" dirty="0" smtClean="0"/>
          </a:p>
          <a:p>
            <a:pPr algn="ctr"/>
            <a:endParaRPr lang="el-GR" sz="1200" dirty="0"/>
          </a:p>
        </p:txBody>
      </p:sp>
      <p:pic>
        <p:nvPicPr>
          <p:cNvPr id="1027" name="Picture 3"/>
          <p:cNvPicPr>
            <a:picLocks noChangeAspect="1" noChangeArrowheads="1"/>
          </p:cNvPicPr>
          <p:nvPr/>
        </p:nvPicPr>
        <p:blipFill>
          <a:blip r:embed="rId3" cstate="print"/>
          <a:srcRect l="12500" t="35000" r="57292" b="15000"/>
          <a:stretch>
            <a:fillRect/>
          </a:stretch>
        </p:blipFill>
        <p:spPr bwMode="auto">
          <a:xfrm>
            <a:off x="2428860" y="3579266"/>
            <a:ext cx="1214446" cy="1256324"/>
          </a:xfrm>
          <a:prstGeom prst="rect">
            <a:avLst/>
          </a:prstGeom>
          <a:noFill/>
          <a:ln w="9525">
            <a:noFill/>
            <a:miter lim="800000"/>
            <a:headEnd/>
            <a:tailEnd/>
          </a:ln>
        </p:spPr>
      </p:pic>
      <p:pic>
        <p:nvPicPr>
          <p:cNvPr id="32" name="irc_ilrp_mut" descr="https://encrypted-tbn1.gstatic.com/images?q=tbn:ANd9GcS_DKGaKXttpSzMiIGFXw01G3eEY_JuqlCCszZmTslu2Q89uRnm_x1m3bQ"/>
          <p:cNvPicPr/>
          <p:nvPr/>
        </p:nvPicPr>
        <p:blipFill>
          <a:blip r:embed="rId4" cstate="print"/>
          <a:srcRect l="18952" r="15688"/>
          <a:stretch>
            <a:fillRect/>
          </a:stretch>
        </p:blipFill>
        <p:spPr bwMode="auto">
          <a:xfrm>
            <a:off x="2285984" y="3214686"/>
            <a:ext cx="428628" cy="428628"/>
          </a:xfrm>
          <a:prstGeom prst="rect">
            <a:avLst/>
          </a:prstGeom>
          <a:noFill/>
          <a:ln w="9525">
            <a:noFill/>
            <a:miter lim="800000"/>
            <a:headEnd/>
            <a:tailEnd/>
          </a:ln>
        </p:spPr>
      </p:pic>
      <p:pic>
        <p:nvPicPr>
          <p:cNvPr id="3" name="Picture 4"/>
          <p:cNvPicPr>
            <a:picLocks noChangeAspect="1" noChangeArrowheads="1"/>
          </p:cNvPicPr>
          <p:nvPr/>
        </p:nvPicPr>
        <p:blipFill>
          <a:blip r:embed="rId5" cstate="print"/>
          <a:srcRect l="16667" t="32500" r="61979" b="15000"/>
          <a:stretch>
            <a:fillRect/>
          </a:stretch>
        </p:blipFill>
        <p:spPr bwMode="auto">
          <a:xfrm>
            <a:off x="6215074" y="4991930"/>
            <a:ext cx="857256" cy="1317262"/>
          </a:xfrm>
          <a:prstGeom prst="rect">
            <a:avLst/>
          </a:prstGeom>
          <a:noFill/>
          <a:ln w="9525">
            <a:noFill/>
            <a:miter lim="800000"/>
            <a:headEnd/>
            <a:tailEnd/>
          </a:ln>
        </p:spPr>
      </p:pic>
      <p:pic>
        <p:nvPicPr>
          <p:cNvPr id="34" name="Picture 4"/>
          <p:cNvPicPr>
            <a:picLocks noChangeAspect="1" noChangeArrowheads="1"/>
          </p:cNvPicPr>
          <p:nvPr/>
        </p:nvPicPr>
        <p:blipFill>
          <a:blip r:embed="rId5" cstate="print"/>
          <a:srcRect l="16667" t="32500" r="61979" b="15000"/>
          <a:stretch>
            <a:fillRect/>
          </a:stretch>
        </p:blipFill>
        <p:spPr bwMode="auto">
          <a:xfrm>
            <a:off x="2786050" y="4929198"/>
            <a:ext cx="857256" cy="1317262"/>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a:xfrm>
            <a:off x="571472" y="3786190"/>
            <a:ext cx="2286016" cy="1643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196" name="AutoShape 4" descr="Αποτέλεσμα εικόνας για eu logo"/>
          <p:cNvSpPr>
            <a:spLocks noChangeAspect="1" noChangeArrowheads="1"/>
          </p:cNvSpPr>
          <p:nvPr/>
        </p:nvSpPr>
        <p:spPr bwMode="auto">
          <a:xfrm>
            <a:off x="155577" y="-547687"/>
            <a:ext cx="1724025" cy="11430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49" name="irc_ilrp_mut" descr="https://encrypted-tbn1.gstatic.com/images?q=tbn:ANd9GcS_DKGaKXttpSzMiIGFXw01G3eEY_JuqlCCszZmTslu2Q89uRnm_x1m3bQ"/>
          <p:cNvPicPr/>
          <p:nvPr/>
        </p:nvPicPr>
        <p:blipFill>
          <a:blip r:embed="rId2" cstate="print"/>
          <a:srcRect l="18952" r="15688"/>
          <a:stretch>
            <a:fillRect/>
          </a:stretch>
        </p:blipFill>
        <p:spPr bwMode="auto">
          <a:xfrm>
            <a:off x="1357290" y="4000504"/>
            <a:ext cx="642942" cy="714380"/>
          </a:xfrm>
          <a:prstGeom prst="rect">
            <a:avLst/>
          </a:prstGeom>
          <a:noFill/>
          <a:ln w="9525">
            <a:noFill/>
            <a:miter lim="800000"/>
            <a:headEnd/>
            <a:tailEnd/>
          </a:ln>
        </p:spPr>
      </p:pic>
      <p:sp>
        <p:nvSpPr>
          <p:cNvPr id="50" name="Oval 49"/>
          <p:cNvSpPr/>
          <p:nvPr/>
        </p:nvSpPr>
        <p:spPr>
          <a:xfrm>
            <a:off x="6429388" y="3357562"/>
            <a:ext cx="2286016" cy="2214578"/>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TextBox 50"/>
          <p:cNvSpPr txBox="1"/>
          <p:nvPr/>
        </p:nvSpPr>
        <p:spPr>
          <a:xfrm>
            <a:off x="6929454" y="3714752"/>
            <a:ext cx="1428760" cy="400110"/>
          </a:xfrm>
          <a:prstGeom prst="rect">
            <a:avLst/>
          </a:prstGeom>
          <a:noFill/>
        </p:spPr>
        <p:txBody>
          <a:bodyPr wrap="square" rtlCol="0">
            <a:spAutoFit/>
          </a:bodyPr>
          <a:lstStyle/>
          <a:p>
            <a:r>
              <a:rPr lang="en-GB" sz="2000" b="1" dirty="0" smtClean="0"/>
              <a:t>NON-EU</a:t>
            </a:r>
            <a:endParaRPr lang="el-GR" sz="2000" b="1" dirty="0"/>
          </a:p>
        </p:txBody>
      </p:sp>
      <p:sp>
        <p:nvSpPr>
          <p:cNvPr id="54" name="Notched Right Arrow 53"/>
          <p:cNvSpPr/>
          <p:nvPr/>
        </p:nvSpPr>
        <p:spPr>
          <a:xfrm rot="10800000">
            <a:off x="3214678" y="4643446"/>
            <a:ext cx="3000396" cy="642942"/>
          </a:xfrm>
          <a:prstGeom prst="notchedRightArrow">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Notched Right Arrow 55"/>
          <p:cNvSpPr/>
          <p:nvPr/>
        </p:nvSpPr>
        <p:spPr>
          <a:xfrm>
            <a:off x="3214678" y="3929066"/>
            <a:ext cx="3071834" cy="7143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itle 1"/>
          <p:cNvSpPr txBox="1">
            <a:spLocks/>
          </p:cNvSpPr>
          <p:nvPr/>
        </p:nvSpPr>
        <p:spPr>
          <a:xfrm>
            <a:off x="714348" y="1071546"/>
            <a:ext cx="8072495" cy="571505"/>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ΟΡ- Χρήση ισοδύναμων εμπορευμάτων ή προϊόντων αντικατάστασης</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pic>
        <p:nvPicPr>
          <p:cNvPr id="7170" name="Picture 2"/>
          <p:cNvPicPr>
            <a:picLocks noChangeAspect="1" noChangeArrowheads="1"/>
          </p:cNvPicPr>
          <p:nvPr/>
        </p:nvPicPr>
        <p:blipFill>
          <a:blip r:embed="rId3" cstate="print"/>
          <a:srcRect l="9896" t="35000" r="56771" b="16666"/>
          <a:stretch>
            <a:fillRect/>
          </a:stretch>
        </p:blipFill>
        <p:spPr bwMode="auto">
          <a:xfrm>
            <a:off x="7143768" y="4071942"/>
            <a:ext cx="1221836" cy="1107289"/>
          </a:xfrm>
          <a:prstGeom prst="rect">
            <a:avLst/>
          </a:prstGeom>
          <a:noFill/>
          <a:ln w="9525">
            <a:noFill/>
            <a:miter lim="800000"/>
            <a:headEnd/>
            <a:tailEnd/>
          </a:ln>
        </p:spPr>
      </p:pic>
      <p:sp>
        <p:nvSpPr>
          <p:cNvPr id="16" name="Cube 15"/>
          <p:cNvSpPr/>
          <p:nvPr/>
        </p:nvSpPr>
        <p:spPr>
          <a:xfrm>
            <a:off x="6500826" y="2857496"/>
            <a:ext cx="714380" cy="1000132"/>
          </a:xfrm>
          <a:prstGeom prst="cube">
            <a:avLst>
              <a:gd name="adj" fmla="val 1839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p:cNvSpPr txBox="1"/>
          <p:nvPr/>
        </p:nvSpPr>
        <p:spPr>
          <a:xfrm>
            <a:off x="6500826" y="3071810"/>
            <a:ext cx="642942" cy="584775"/>
          </a:xfrm>
          <a:prstGeom prst="rect">
            <a:avLst/>
          </a:prstGeom>
          <a:noFill/>
        </p:spPr>
        <p:txBody>
          <a:bodyPr wrap="square" rtlCol="0">
            <a:spAutoFit/>
          </a:bodyPr>
          <a:lstStyle/>
          <a:p>
            <a:r>
              <a:rPr lang="el-GR" sz="800" dirty="0" smtClean="0">
                <a:solidFill>
                  <a:schemeClr val="bg1"/>
                </a:solidFill>
              </a:rPr>
              <a:t>3</a:t>
            </a:r>
            <a:r>
              <a:rPr lang="en-GB" sz="800" baseline="30000" dirty="0" smtClean="0">
                <a:solidFill>
                  <a:schemeClr val="bg1"/>
                </a:solidFill>
              </a:rPr>
              <a:t>rd</a:t>
            </a:r>
            <a:r>
              <a:rPr lang="en-GB" sz="800" dirty="0" smtClean="0">
                <a:solidFill>
                  <a:schemeClr val="bg1"/>
                </a:solidFill>
              </a:rPr>
              <a:t> country’s Raw material</a:t>
            </a:r>
            <a:endParaRPr lang="el-GR" sz="800" dirty="0">
              <a:solidFill>
                <a:schemeClr val="bg1"/>
              </a:solidFill>
            </a:endParaRPr>
          </a:p>
        </p:txBody>
      </p:sp>
      <p:cxnSp>
        <p:nvCxnSpPr>
          <p:cNvPr id="18" name="Elbow Connector 18"/>
          <p:cNvCxnSpPr>
            <a:endCxn id="51" idx="0"/>
          </p:cNvCxnSpPr>
          <p:nvPr/>
        </p:nvCxnSpPr>
        <p:spPr>
          <a:xfrm>
            <a:off x="7215206" y="3357562"/>
            <a:ext cx="428628" cy="357190"/>
          </a:xfrm>
          <a:prstGeom prst="bentConnector2">
            <a:avLst/>
          </a:prstGeom>
          <a:ln w="285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42976" y="4786322"/>
            <a:ext cx="1000132" cy="584775"/>
          </a:xfrm>
          <a:prstGeom prst="rect">
            <a:avLst/>
          </a:prstGeom>
          <a:noFill/>
        </p:spPr>
        <p:txBody>
          <a:bodyPr wrap="square" rtlCol="0">
            <a:spAutoFit/>
          </a:bodyPr>
          <a:lstStyle/>
          <a:p>
            <a:pPr algn="ctr"/>
            <a:r>
              <a:rPr lang="el-GR" sz="3200" dirty="0" smtClean="0"/>
              <a:t>Ε</a:t>
            </a:r>
            <a:r>
              <a:rPr lang="en-GB" sz="3200" dirty="0" smtClean="0"/>
              <a:t>U</a:t>
            </a:r>
            <a:endParaRPr lang="el-GR" sz="3200" dirty="0"/>
          </a:p>
        </p:txBody>
      </p:sp>
      <p:sp>
        <p:nvSpPr>
          <p:cNvPr id="27" name="TextBox 26"/>
          <p:cNvSpPr txBox="1"/>
          <p:nvPr/>
        </p:nvSpPr>
        <p:spPr>
          <a:xfrm>
            <a:off x="3714744" y="5786454"/>
            <a:ext cx="2286016" cy="584775"/>
          </a:xfrm>
          <a:prstGeom prst="rect">
            <a:avLst/>
          </a:prstGeom>
          <a:noFill/>
        </p:spPr>
        <p:txBody>
          <a:bodyPr wrap="square" rtlCol="0">
            <a:spAutoFit/>
          </a:bodyPr>
          <a:lstStyle/>
          <a:p>
            <a:pPr algn="ctr"/>
            <a:r>
              <a:rPr lang="el-GR" sz="1600" dirty="0" smtClean="0"/>
              <a:t>προϊόν αντικατάστασης Α-Β</a:t>
            </a:r>
            <a:endParaRPr lang="el-GR" sz="1600" dirty="0"/>
          </a:p>
        </p:txBody>
      </p:sp>
      <p:sp>
        <p:nvSpPr>
          <p:cNvPr id="29" name="TextBox 28"/>
          <p:cNvSpPr txBox="1"/>
          <p:nvPr/>
        </p:nvSpPr>
        <p:spPr>
          <a:xfrm>
            <a:off x="214282" y="1785926"/>
            <a:ext cx="8572560" cy="1200329"/>
          </a:xfrm>
          <a:prstGeom prst="rect">
            <a:avLst/>
          </a:prstGeom>
          <a:noFill/>
        </p:spPr>
        <p:txBody>
          <a:bodyPr wrap="square" rtlCol="0">
            <a:spAutoFit/>
          </a:bodyPr>
          <a:lstStyle/>
          <a:p>
            <a:pPr algn="just"/>
            <a:r>
              <a:rPr lang="el-GR" dirty="0" smtClean="0">
                <a:latin typeface="+mj-lt"/>
              </a:rPr>
              <a:t>Χρήση </a:t>
            </a:r>
            <a:r>
              <a:rPr lang="el-GR" dirty="0" smtClean="0">
                <a:solidFill>
                  <a:srgbClr val="EEB500"/>
                </a:solidFill>
                <a:latin typeface="+mj-lt"/>
              </a:rPr>
              <a:t>μη ενωσιακών </a:t>
            </a:r>
            <a:r>
              <a:rPr lang="el-GR" dirty="0" smtClean="0">
                <a:latin typeface="+mj-lt"/>
              </a:rPr>
              <a:t>εμπορευμάτων αντί των </a:t>
            </a:r>
            <a:r>
              <a:rPr lang="el-GR" u="sng" dirty="0" smtClean="0">
                <a:latin typeface="+mj-lt"/>
              </a:rPr>
              <a:t>ενωσιακών</a:t>
            </a:r>
            <a:r>
              <a:rPr lang="el-GR" dirty="0" smtClean="0">
                <a:latin typeface="+mj-lt"/>
              </a:rPr>
              <a:t> εμπορευμάτων με </a:t>
            </a:r>
            <a:r>
              <a:rPr lang="el-GR" u="sng" dirty="0" smtClean="0">
                <a:solidFill>
                  <a:srgbClr val="EEB500"/>
                </a:solidFill>
                <a:latin typeface="+mj-lt"/>
              </a:rPr>
              <a:t>ίδιο</a:t>
            </a:r>
            <a:r>
              <a:rPr lang="el-GR" dirty="0" smtClean="0">
                <a:latin typeface="+mj-lt"/>
              </a:rPr>
              <a:t> 8ψήφιο κωδικό ΣΟ/εμπορική ποιότητα/τεχνικά χαρακτηριστικά κ κάποιες εξαιρέσεις). </a:t>
            </a:r>
          </a:p>
          <a:p>
            <a:pPr algn="just"/>
            <a:endParaRPr lang="el-GR" dirty="0" smtClean="0">
              <a:solidFill>
                <a:srgbClr val="EEB500"/>
              </a:solidFill>
              <a:latin typeface="+mj-lt"/>
            </a:endParaRPr>
          </a:p>
          <a:p>
            <a:pPr algn="just"/>
            <a:r>
              <a:rPr lang="el-GR" dirty="0" smtClean="0">
                <a:solidFill>
                  <a:srgbClr val="EEB500"/>
                </a:solidFill>
                <a:latin typeface="+mj-lt"/>
              </a:rPr>
              <a:t>ΟΡ ΙΜ/ΕΧ- προκαταβολική εισαγωγή (Α-Β) </a:t>
            </a:r>
            <a:r>
              <a:rPr lang="el-GR" dirty="0" smtClean="0">
                <a:latin typeface="+mj-lt"/>
              </a:rPr>
              <a:t>αν η εισαγωγή προηγείται της εξαγωγής.</a:t>
            </a:r>
            <a:endParaRPr lang="el-GR" dirty="0">
              <a:solidFill>
                <a:srgbClr val="EEB500"/>
              </a:solidFill>
              <a:latin typeface="+mj-lt"/>
            </a:endParaRPr>
          </a:p>
        </p:txBody>
      </p:sp>
      <p:sp>
        <p:nvSpPr>
          <p:cNvPr id="31" name="Rectangle 30"/>
          <p:cNvSpPr/>
          <p:nvPr/>
        </p:nvSpPr>
        <p:spPr>
          <a:xfrm>
            <a:off x="4429124" y="3357562"/>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Β</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2" name="Rectangle 31"/>
          <p:cNvSpPr/>
          <p:nvPr/>
        </p:nvSpPr>
        <p:spPr>
          <a:xfrm>
            <a:off x="4500562" y="4786322"/>
            <a:ext cx="647934" cy="923330"/>
          </a:xfrm>
          <a:prstGeom prst="rect">
            <a:avLst/>
          </a:prstGeom>
          <a:noFill/>
        </p:spPr>
        <p:txBody>
          <a:bodyPr wrap="none" lIns="91440" tIns="45720" rIns="91440" bIns="45720">
            <a:spAutoFit/>
          </a:bodyPr>
          <a:lstStyle/>
          <a:p>
            <a:pPr algn="ctr"/>
            <a:r>
              <a:rPr lang="el-G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Α</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3" name="Picture 5"/>
          <p:cNvPicPr>
            <a:picLocks noChangeAspect="1" noChangeArrowheads="1"/>
          </p:cNvPicPr>
          <p:nvPr/>
        </p:nvPicPr>
        <p:blipFill>
          <a:blip r:embed="rId4" cstate="print"/>
          <a:srcRect l="5729" t="34167" r="51042" b="20833"/>
          <a:stretch>
            <a:fillRect/>
          </a:stretch>
        </p:blipFill>
        <p:spPr bwMode="auto">
          <a:xfrm>
            <a:off x="2071670" y="3286124"/>
            <a:ext cx="1690699" cy="1099973"/>
          </a:xfrm>
          <a:prstGeom prst="rect">
            <a:avLst/>
          </a:prstGeom>
          <a:noFill/>
          <a:ln w="9525">
            <a:noFill/>
            <a:miter lim="800000"/>
            <a:headEnd/>
            <a:tailEnd/>
          </a:ln>
        </p:spPr>
      </p:pic>
      <p:pic>
        <p:nvPicPr>
          <p:cNvPr id="24" name="irc_ilrp_mut" descr="https://encrypted-tbn1.gstatic.com/images?q=tbn:ANd9GcS_DKGaKXttpSzMiIGFXw01G3eEY_JuqlCCszZmTslu2Q89uRnm_x1m3bQ"/>
          <p:cNvPicPr/>
          <p:nvPr/>
        </p:nvPicPr>
        <p:blipFill>
          <a:blip r:embed="rId2" cstate="print"/>
          <a:srcRect l="18952" r="15688"/>
          <a:stretch>
            <a:fillRect/>
          </a:stretch>
        </p:blipFill>
        <p:spPr bwMode="auto">
          <a:xfrm>
            <a:off x="2071670" y="3000372"/>
            <a:ext cx="366714" cy="419104"/>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l="9375" t="34167" r="54688" b="17500"/>
          <a:stretch>
            <a:fillRect/>
          </a:stretch>
        </p:blipFill>
        <p:spPr bwMode="auto">
          <a:xfrm>
            <a:off x="6072198" y="5214950"/>
            <a:ext cx="1500198" cy="1261036"/>
          </a:xfrm>
          <a:prstGeom prst="rect">
            <a:avLst/>
          </a:prstGeom>
          <a:noFill/>
          <a:ln w="9525">
            <a:noFill/>
            <a:miter lim="800000"/>
            <a:headEnd/>
            <a:tailEnd/>
          </a:ln>
        </p:spPr>
      </p:pic>
      <p:pic>
        <p:nvPicPr>
          <p:cNvPr id="33" name="Picture 6"/>
          <p:cNvPicPr>
            <a:picLocks noChangeAspect="1" noChangeArrowheads="1"/>
          </p:cNvPicPr>
          <p:nvPr/>
        </p:nvPicPr>
        <p:blipFill>
          <a:blip r:embed="rId5" cstate="print"/>
          <a:srcRect l="9375" t="34167" r="54688" b="17500"/>
          <a:stretch>
            <a:fillRect/>
          </a:stretch>
        </p:blipFill>
        <p:spPr bwMode="auto">
          <a:xfrm>
            <a:off x="2143108" y="5286388"/>
            <a:ext cx="1500198" cy="1261036"/>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7158" y="1785926"/>
            <a:ext cx="8358246" cy="3123932"/>
          </a:xfrm>
          <a:prstGeom prst="rect">
            <a:avLst/>
          </a:prstGeom>
        </p:spPr>
        <p:txBody>
          <a:bodyPr wrap="square">
            <a:spAutoFit/>
          </a:bodyPr>
          <a:lstStyle/>
          <a:p>
            <a:pPr algn="just"/>
            <a:r>
              <a:rPr lang="el-GR" dirty="0" smtClean="0">
                <a:solidFill>
                  <a:srgbClr val="EEB500"/>
                </a:solidFill>
                <a:latin typeface="+mj-lt"/>
              </a:rPr>
              <a:t>Η αίτηση </a:t>
            </a:r>
            <a:r>
              <a:rPr lang="el-GR" dirty="0" smtClean="0">
                <a:latin typeface="+mj-lt"/>
              </a:rPr>
              <a:t>υποβάλλεται</a:t>
            </a:r>
            <a:r>
              <a:rPr lang="el-GR" dirty="0" smtClean="0">
                <a:solidFill>
                  <a:srgbClr val="EEB500"/>
                </a:solidFill>
                <a:latin typeface="+mj-lt"/>
              </a:rPr>
              <a:t> </a:t>
            </a:r>
            <a:r>
              <a:rPr lang="el-GR" dirty="0" smtClean="0">
                <a:latin typeface="+mj-lt"/>
              </a:rPr>
              <a:t>από φυσικό ή νομικό </a:t>
            </a:r>
            <a:r>
              <a:rPr lang="el-GR" dirty="0" smtClean="0">
                <a:solidFill>
                  <a:srgbClr val="EEB500"/>
                </a:solidFill>
                <a:latin typeface="+mj-lt"/>
              </a:rPr>
              <a:t>πρόσωπο</a:t>
            </a:r>
            <a:r>
              <a:rPr lang="el-GR" dirty="0" smtClean="0">
                <a:latin typeface="+mj-lt"/>
              </a:rPr>
              <a:t> το οποίο πραγματοποιεί το ίδιο ή μέσω τρίτου, εργασίες τελειοποίησης ή φροντίζει για τη διεξαγωγή τέτοιων εργασιών και -</a:t>
            </a:r>
          </a:p>
          <a:p>
            <a:pPr lvl="1" algn="just">
              <a:spcBef>
                <a:spcPts val="600"/>
              </a:spcBef>
              <a:spcAft>
                <a:spcPts val="600"/>
              </a:spcAft>
            </a:pPr>
            <a:r>
              <a:rPr lang="el-GR" dirty="0" smtClean="0">
                <a:latin typeface="+mj-lt"/>
              </a:rPr>
              <a:t>(α) είναι </a:t>
            </a:r>
            <a:r>
              <a:rPr lang="el-GR" b="1" dirty="0" smtClean="0">
                <a:solidFill>
                  <a:srgbClr val="EEB500"/>
                </a:solidFill>
                <a:latin typeface="+mj-lt"/>
              </a:rPr>
              <a:t>εγκατεστημένο στην ΕΕ </a:t>
            </a:r>
            <a:r>
              <a:rPr lang="el-GR" dirty="0" smtClean="0">
                <a:latin typeface="+mj-lt"/>
              </a:rPr>
              <a:t>(ΙΡ: εκτός εξαιρετικών περιπτώσεων, όπου κριθεί δικαιολογημένο -Άρθρο 161-DA),</a:t>
            </a:r>
          </a:p>
          <a:p>
            <a:pPr lvl="1" algn="just">
              <a:spcBef>
                <a:spcPts val="600"/>
              </a:spcBef>
              <a:spcAft>
                <a:spcPts val="600"/>
              </a:spcAft>
            </a:pPr>
            <a:r>
              <a:rPr lang="el-GR" dirty="0" smtClean="0">
                <a:latin typeface="+mj-lt"/>
              </a:rPr>
              <a:t>(β) παρέχει όλα τα </a:t>
            </a:r>
            <a:r>
              <a:rPr lang="el-GR" b="1" dirty="0" smtClean="0">
                <a:solidFill>
                  <a:srgbClr val="EEB500"/>
                </a:solidFill>
                <a:latin typeface="+mj-lt"/>
              </a:rPr>
              <a:t>εχέγγυα</a:t>
            </a:r>
            <a:r>
              <a:rPr lang="el-GR" dirty="0" smtClean="0">
                <a:latin typeface="+mj-lt"/>
              </a:rPr>
              <a:t> για την ορθή διεξαγωγή των εργασιών,</a:t>
            </a:r>
          </a:p>
          <a:p>
            <a:pPr lvl="1" algn="just">
              <a:spcBef>
                <a:spcPts val="600"/>
              </a:spcBef>
              <a:spcAft>
                <a:spcPts val="600"/>
              </a:spcAft>
            </a:pPr>
            <a:r>
              <a:rPr lang="el-GR" dirty="0" smtClean="0">
                <a:latin typeface="+mj-lt"/>
              </a:rPr>
              <a:t>(γ) διενεργεί </a:t>
            </a:r>
            <a:r>
              <a:rPr lang="el-GR" b="1" dirty="0" smtClean="0">
                <a:solidFill>
                  <a:srgbClr val="EEB500"/>
                </a:solidFill>
                <a:latin typeface="+mj-lt"/>
              </a:rPr>
              <a:t>εργασίες τελειοποίησης </a:t>
            </a:r>
            <a:r>
              <a:rPr lang="el-GR" dirty="0" smtClean="0">
                <a:latin typeface="+mj-lt"/>
              </a:rPr>
              <a:t>επί των εμπορευμάτων (ΙΡ) ή φροντίζουν για τη διεξαγωγή τέτοιων εργασιών, </a:t>
            </a:r>
          </a:p>
          <a:p>
            <a:pPr lvl="1" algn="just">
              <a:spcBef>
                <a:spcPts val="600"/>
              </a:spcBef>
              <a:spcAft>
                <a:spcPts val="600"/>
              </a:spcAft>
            </a:pPr>
            <a:r>
              <a:rPr lang="el-GR" dirty="0" smtClean="0">
                <a:latin typeface="+mj-lt"/>
              </a:rPr>
              <a:t>(δ) παρέχει </a:t>
            </a:r>
            <a:r>
              <a:rPr lang="el-GR" b="1" dirty="0" smtClean="0">
                <a:solidFill>
                  <a:srgbClr val="EEB500"/>
                </a:solidFill>
                <a:latin typeface="+mj-lt"/>
              </a:rPr>
              <a:t>εγγύηση</a:t>
            </a:r>
            <a:r>
              <a:rPr lang="el-GR" dirty="0" smtClean="0">
                <a:latin typeface="+mj-lt"/>
              </a:rPr>
              <a:t> για ενδεχόμενη τελωνειακή οφειλή (ΙΡ/ΟΡ-ΙΜ/ΕΧ),</a:t>
            </a:r>
          </a:p>
        </p:txBody>
      </p:sp>
      <p:sp>
        <p:nvSpPr>
          <p:cNvPr id="5" name="Title 1"/>
          <p:cNvSpPr txBox="1">
            <a:spLocks/>
          </p:cNvSpPr>
          <p:nvPr/>
        </p:nvSpPr>
        <p:spPr>
          <a:xfrm>
            <a:off x="500034"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8" name="Title 1"/>
          <p:cNvSpPr txBox="1">
            <a:spLocks/>
          </p:cNvSpPr>
          <p:nvPr/>
        </p:nvSpPr>
        <p:spPr>
          <a:xfrm>
            <a:off x="571472" y="857232"/>
            <a:ext cx="8072495" cy="78581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Ποιός μπορεί να αιτηθεί για χρήση των Καθεστώτων Τελειοποίησης</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7158" y="1857364"/>
            <a:ext cx="8358246" cy="3400931"/>
          </a:xfrm>
          <a:prstGeom prst="rect">
            <a:avLst/>
          </a:prstGeom>
        </p:spPr>
        <p:txBody>
          <a:bodyPr wrap="square">
            <a:spAutoFit/>
          </a:bodyPr>
          <a:lstStyle/>
          <a:p>
            <a:pPr algn="just"/>
            <a:r>
              <a:rPr lang="el-GR" b="1" dirty="0" smtClean="0">
                <a:solidFill>
                  <a:srgbClr val="EEB500"/>
                </a:solidFill>
                <a:latin typeface="+mj-lt"/>
              </a:rPr>
              <a:t>Η εν λόγω άδεια χορηγείται μόνο όταν</a:t>
            </a:r>
            <a:r>
              <a:rPr lang="el-GR" dirty="0" smtClean="0">
                <a:solidFill>
                  <a:srgbClr val="EEB500"/>
                </a:solidFill>
                <a:latin typeface="+mj-lt"/>
              </a:rPr>
              <a:t>:</a:t>
            </a:r>
          </a:p>
          <a:p>
            <a:pPr lvl="1" algn="just">
              <a:spcBef>
                <a:spcPts val="600"/>
              </a:spcBef>
              <a:spcAft>
                <a:spcPts val="600"/>
              </a:spcAft>
            </a:pPr>
            <a:r>
              <a:rPr lang="el-GR" dirty="0" smtClean="0">
                <a:latin typeface="+mj-lt"/>
              </a:rPr>
              <a:t>(α) μπορεί να </a:t>
            </a:r>
            <a:r>
              <a:rPr lang="el-GR" b="1" dirty="0" smtClean="0">
                <a:solidFill>
                  <a:srgbClr val="EEB500"/>
                </a:solidFill>
                <a:latin typeface="+mj-lt"/>
              </a:rPr>
              <a:t>εξακριβωθεί</a:t>
            </a:r>
            <a:r>
              <a:rPr lang="el-GR" dirty="0" smtClean="0">
                <a:latin typeface="+mj-lt"/>
              </a:rPr>
              <a:t> η ταυτότητα των εμπορευμάτων υπαγωγής στο καθεστώς στα μεταποιημένα από αυτά προϊόντα (εκτός περιπτώσεων επισκευής, καταστροφής, χρήση βοηθημάτων παραγωγής),</a:t>
            </a:r>
          </a:p>
          <a:p>
            <a:pPr lvl="1" algn="just">
              <a:spcBef>
                <a:spcPts val="600"/>
              </a:spcBef>
              <a:spcAft>
                <a:spcPts val="600"/>
              </a:spcAft>
            </a:pPr>
            <a:r>
              <a:rPr lang="el-GR" dirty="0" smtClean="0">
                <a:latin typeface="+mj-lt"/>
              </a:rPr>
              <a:t>(β) </a:t>
            </a:r>
            <a:r>
              <a:rPr lang="el-GR" b="1" u="sng" dirty="0" smtClean="0">
                <a:solidFill>
                  <a:srgbClr val="EEB500"/>
                </a:solidFill>
                <a:latin typeface="+mj-lt"/>
              </a:rPr>
              <a:t>δεν</a:t>
            </a:r>
            <a:r>
              <a:rPr lang="el-GR" dirty="0" smtClean="0">
                <a:latin typeface="+mj-lt"/>
              </a:rPr>
              <a:t> θίγονται τα </a:t>
            </a:r>
            <a:r>
              <a:rPr lang="el-GR" b="1" dirty="0" smtClean="0">
                <a:solidFill>
                  <a:srgbClr val="EEB500"/>
                </a:solidFill>
                <a:latin typeface="+mj-lt"/>
              </a:rPr>
              <a:t>ουσιώδη συμφέροντα </a:t>
            </a:r>
            <a:r>
              <a:rPr lang="el-GR" dirty="0" smtClean="0">
                <a:latin typeface="+mj-lt"/>
              </a:rPr>
              <a:t>των ενωσιακών παραγωγών </a:t>
            </a:r>
          </a:p>
          <a:p>
            <a:pPr lvl="1" algn="just">
              <a:spcBef>
                <a:spcPts val="600"/>
              </a:spcBef>
              <a:spcAft>
                <a:spcPts val="600"/>
              </a:spcAft>
            </a:pPr>
            <a:r>
              <a:rPr lang="el-GR" dirty="0" smtClean="0">
                <a:latin typeface="+mj-lt"/>
              </a:rPr>
              <a:t>(γ) το Τελωνείο μπορεί να εξασφαλίσει την </a:t>
            </a:r>
            <a:r>
              <a:rPr lang="el-GR" b="1" dirty="0" smtClean="0">
                <a:solidFill>
                  <a:srgbClr val="EEB500"/>
                </a:solidFill>
                <a:latin typeface="+mj-lt"/>
              </a:rPr>
              <a:t>επιτήρηση και τον έλεγχο </a:t>
            </a:r>
            <a:r>
              <a:rPr lang="el-GR" dirty="0" smtClean="0">
                <a:latin typeface="+mj-lt"/>
              </a:rPr>
              <a:t>των καθεστώτων, χωρίς να υποχρεωθεί να θεσπίσει διοικητικές ρυθμίσεις δυσανάλογες προς τις υφιστάμενες οικονομικές ανάγκες,</a:t>
            </a:r>
          </a:p>
          <a:p>
            <a:pPr lvl="1" algn="just">
              <a:spcBef>
                <a:spcPts val="600"/>
              </a:spcBef>
              <a:spcAft>
                <a:spcPts val="600"/>
              </a:spcAft>
            </a:pPr>
            <a:r>
              <a:rPr lang="el-GR" dirty="0" smtClean="0">
                <a:latin typeface="+mj-lt"/>
              </a:rPr>
              <a:t>(δ) το καθεστώς </a:t>
            </a:r>
            <a:r>
              <a:rPr lang="el-GR" b="1" u="sng" dirty="0" smtClean="0">
                <a:solidFill>
                  <a:srgbClr val="EEB500"/>
                </a:solidFill>
                <a:latin typeface="+mj-lt"/>
              </a:rPr>
              <a:t>δεν</a:t>
            </a:r>
            <a:r>
              <a:rPr lang="el-GR" dirty="0" smtClean="0">
                <a:latin typeface="+mj-lt"/>
              </a:rPr>
              <a:t> χρησιμοποιείται για τη βελτίωση των τεχνικών δυνατοτήτων των εμπορευμάτων (ΟΡ).</a:t>
            </a:r>
            <a:endParaRPr lang="el-GR" dirty="0">
              <a:latin typeface="+mj-lt"/>
            </a:endParaRPr>
          </a:p>
        </p:txBody>
      </p:sp>
      <p:sp>
        <p:nvSpPr>
          <p:cNvPr id="5" name="Title 1"/>
          <p:cNvSpPr txBox="1">
            <a:spLocks/>
          </p:cNvSpPr>
          <p:nvPr/>
        </p:nvSpPr>
        <p:spPr>
          <a:xfrm>
            <a:off x="500034"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8" name="Title 1"/>
          <p:cNvSpPr txBox="1">
            <a:spLocks/>
          </p:cNvSpPr>
          <p:nvPr/>
        </p:nvSpPr>
        <p:spPr>
          <a:xfrm>
            <a:off x="571472" y="857232"/>
            <a:ext cx="8072495" cy="78581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Ποιές οι προϋποθέσεις για τη χορήγηση άδειας χρήσης των Καθεστώτων Τελειοποίησης;</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348" y="1714488"/>
            <a:ext cx="7715304" cy="4678204"/>
          </a:xfrm>
          <a:prstGeom prst="rect">
            <a:avLst/>
          </a:prstGeom>
        </p:spPr>
        <p:txBody>
          <a:bodyPr wrap="square">
            <a:spAutoFit/>
          </a:bodyPr>
          <a:lstStyle/>
          <a:p>
            <a:pPr algn="just">
              <a:lnSpc>
                <a:spcPct val="150000"/>
              </a:lnSpc>
            </a:pPr>
            <a:r>
              <a:rPr lang="el-GR" b="1" dirty="0" smtClean="0">
                <a:solidFill>
                  <a:srgbClr val="EEB500"/>
                </a:solidFill>
                <a:latin typeface="+mj-lt"/>
              </a:rPr>
              <a:t>Στα καθεστώτα τελειοποίησης υπάγονται  </a:t>
            </a:r>
            <a:r>
              <a:rPr lang="el-GR" b="1" u="sng" dirty="0" smtClean="0">
                <a:solidFill>
                  <a:srgbClr val="EEB500"/>
                </a:solidFill>
                <a:latin typeface="+mj-lt"/>
              </a:rPr>
              <a:t>ΟΛΑ</a:t>
            </a:r>
            <a:r>
              <a:rPr lang="el-GR" b="1" dirty="0" smtClean="0">
                <a:solidFill>
                  <a:srgbClr val="EEB500"/>
                </a:solidFill>
                <a:latin typeface="+mj-lt"/>
              </a:rPr>
              <a:t> τα εμπορεύματα  τα οποία:</a:t>
            </a:r>
            <a:endParaRPr lang="el-GR" sz="1600" b="1" dirty="0" smtClean="0">
              <a:latin typeface="+mj-lt"/>
            </a:endParaRPr>
          </a:p>
          <a:p>
            <a:pPr algn="just">
              <a:spcBef>
                <a:spcPts val="600"/>
              </a:spcBef>
              <a:spcAft>
                <a:spcPts val="600"/>
              </a:spcAft>
              <a:buFont typeface="Wingdings" pitchFamily="2" charset="2"/>
              <a:buChar char="ü"/>
            </a:pPr>
            <a:r>
              <a:rPr lang="el-GR" dirty="0" smtClean="0">
                <a:latin typeface="+mj-lt"/>
              </a:rPr>
              <a:t>μπορεί να εξακριβωθεί η </a:t>
            </a:r>
            <a:r>
              <a:rPr lang="el-GR" b="1" dirty="0" smtClean="0">
                <a:solidFill>
                  <a:srgbClr val="EEB500"/>
                </a:solidFill>
                <a:latin typeface="+mj-lt"/>
              </a:rPr>
              <a:t>ταυτότητα</a:t>
            </a:r>
            <a:r>
              <a:rPr lang="el-GR" dirty="0" smtClean="0">
                <a:latin typeface="+mj-lt"/>
              </a:rPr>
              <a:t> αυτών στα μεταποιημένα προϊόντα (εκτός περιπτώσεων επισκευής, καταστροφής, βοηθημάτων παραγωγής),</a:t>
            </a:r>
          </a:p>
          <a:p>
            <a:pPr algn="just">
              <a:spcBef>
                <a:spcPts val="600"/>
              </a:spcBef>
              <a:spcAft>
                <a:spcPts val="600"/>
              </a:spcAft>
              <a:buFont typeface="Wingdings" pitchFamily="2" charset="2"/>
              <a:buChar char="ü"/>
            </a:pPr>
            <a:r>
              <a:rPr lang="el-GR" dirty="0" smtClean="0">
                <a:latin typeface="+mj-lt"/>
              </a:rPr>
              <a:t>το είδος ή η κατάσταση των </a:t>
            </a:r>
            <a:r>
              <a:rPr lang="el-GR" b="1" u="sng" dirty="0" smtClean="0">
                <a:solidFill>
                  <a:srgbClr val="EEB500"/>
                </a:solidFill>
                <a:latin typeface="+mj-lt"/>
              </a:rPr>
              <a:t>δεν</a:t>
            </a:r>
            <a:r>
              <a:rPr lang="el-GR" b="1" dirty="0" smtClean="0">
                <a:latin typeface="+mj-lt"/>
              </a:rPr>
              <a:t> </a:t>
            </a:r>
            <a:r>
              <a:rPr lang="el-GR" b="1" dirty="0" smtClean="0">
                <a:solidFill>
                  <a:srgbClr val="EEB500"/>
                </a:solidFill>
                <a:latin typeface="+mj-lt"/>
              </a:rPr>
              <a:t>μπορεί </a:t>
            </a:r>
            <a:r>
              <a:rPr lang="el-GR" dirty="0" smtClean="0">
                <a:latin typeface="+mj-lt"/>
              </a:rPr>
              <a:t>να αποκατασταθεί οικονομικά μετά τη μεταποίηση (ΙΡ),</a:t>
            </a:r>
          </a:p>
          <a:p>
            <a:pPr algn="just">
              <a:spcBef>
                <a:spcPts val="600"/>
              </a:spcBef>
              <a:spcAft>
                <a:spcPts val="600"/>
              </a:spcAft>
              <a:buFont typeface="Wingdings" pitchFamily="2" charset="2"/>
              <a:buChar char="ü"/>
            </a:pPr>
            <a:r>
              <a:rPr lang="el-GR" dirty="0" smtClean="0">
                <a:latin typeface="+mj-lt"/>
              </a:rPr>
              <a:t>η προσφυγή στο καθεστώς </a:t>
            </a:r>
            <a:r>
              <a:rPr lang="el-GR" b="1" u="sng" dirty="0" smtClean="0">
                <a:solidFill>
                  <a:srgbClr val="EEB500"/>
                </a:solidFill>
                <a:latin typeface="+mj-lt"/>
              </a:rPr>
              <a:t>δεν</a:t>
            </a:r>
            <a:r>
              <a:rPr lang="el-GR" b="1" dirty="0" smtClean="0">
                <a:solidFill>
                  <a:srgbClr val="EEB500"/>
                </a:solidFill>
                <a:latin typeface="+mj-lt"/>
              </a:rPr>
              <a:t> συνεπάγεται </a:t>
            </a:r>
            <a:r>
              <a:rPr lang="el-GR" dirty="0" smtClean="0">
                <a:latin typeface="+mj-lt"/>
              </a:rPr>
              <a:t>την παράκαμψη των κανόνων καταγωγής και των ποσοτικών περιορισμών που εφαρμόζονται στα εισαγόμενα εμπορεύματα (ΙΡ),</a:t>
            </a:r>
          </a:p>
          <a:p>
            <a:pPr algn="just">
              <a:spcBef>
                <a:spcPts val="600"/>
              </a:spcBef>
              <a:spcAft>
                <a:spcPts val="600"/>
              </a:spcAft>
              <a:buFont typeface="Wingdings" pitchFamily="2" charset="2"/>
              <a:buChar char="ü"/>
            </a:pPr>
            <a:r>
              <a:rPr lang="el-GR" sz="1600" dirty="0" smtClean="0">
                <a:latin typeface="+mj-lt"/>
              </a:rPr>
              <a:t> </a:t>
            </a:r>
            <a:r>
              <a:rPr lang="el-GR" dirty="0" smtClean="0">
                <a:latin typeface="+mj-lt"/>
              </a:rPr>
              <a:t>η εξαγωγή </a:t>
            </a:r>
            <a:r>
              <a:rPr lang="el-GR" b="1" u="sng" dirty="0" smtClean="0">
                <a:solidFill>
                  <a:srgbClr val="EEB500"/>
                </a:solidFill>
                <a:latin typeface="+mj-lt"/>
              </a:rPr>
              <a:t>δεν</a:t>
            </a:r>
            <a:r>
              <a:rPr lang="el-GR" b="1" dirty="0" smtClean="0">
                <a:solidFill>
                  <a:srgbClr val="EEB500"/>
                </a:solidFill>
              </a:rPr>
              <a:t> </a:t>
            </a:r>
            <a:r>
              <a:rPr lang="el-GR" b="1" dirty="0" smtClean="0">
                <a:solidFill>
                  <a:srgbClr val="EEB500"/>
                </a:solidFill>
                <a:latin typeface="+mj-lt"/>
              </a:rPr>
              <a:t>παρέχει δικαίωμα </a:t>
            </a:r>
            <a:r>
              <a:rPr lang="el-GR" dirty="0" smtClean="0">
                <a:latin typeface="+mj-lt"/>
              </a:rPr>
              <a:t>επιστροφής ή διαγραφής του εισαγωγικού δασμού στα πλαίσια της κοινής γεωργικής πολιτικής(ΟΡ), ή </a:t>
            </a:r>
          </a:p>
          <a:p>
            <a:pPr algn="just">
              <a:spcBef>
                <a:spcPts val="600"/>
              </a:spcBef>
              <a:spcAft>
                <a:spcPts val="600"/>
              </a:spcAft>
              <a:buFont typeface="Wingdings" pitchFamily="2" charset="2"/>
              <a:buChar char="ü"/>
            </a:pPr>
            <a:r>
              <a:rPr lang="el-GR" dirty="0" smtClean="0">
                <a:latin typeface="+mj-lt"/>
              </a:rPr>
              <a:t>  είχαν τεθεί προηγουμένως σε καθεστώς ειδικού προορισμού και οι όροι </a:t>
            </a:r>
            <a:r>
              <a:rPr lang="el-GR" b="1" u="sng" dirty="0" smtClean="0">
                <a:solidFill>
                  <a:srgbClr val="EEB500"/>
                </a:solidFill>
                <a:latin typeface="+mj-lt"/>
              </a:rPr>
              <a:t>πληρούνται</a:t>
            </a:r>
            <a:r>
              <a:rPr lang="el-GR" dirty="0" smtClean="0">
                <a:latin typeface="+mj-lt"/>
              </a:rPr>
              <a:t> -εκτός επισκευών (ΟΡ),</a:t>
            </a:r>
          </a:p>
          <a:p>
            <a:pPr lvl="0" algn="just">
              <a:spcBef>
                <a:spcPts val="600"/>
              </a:spcBef>
              <a:spcAft>
                <a:spcPts val="600"/>
              </a:spcAft>
              <a:buFont typeface="Wingdings" pitchFamily="2" charset="2"/>
              <a:buChar char="ü"/>
            </a:pPr>
            <a:r>
              <a:rPr lang="el-GR" dirty="0" smtClean="0">
                <a:latin typeface="+mj-lt"/>
              </a:rPr>
              <a:t> είναι </a:t>
            </a:r>
            <a:r>
              <a:rPr lang="el-GR" dirty="0" err="1" smtClean="0">
                <a:latin typeface="+mj-lt"/>
              </a:rPr>
              <a:t>επισκευάσιμα</a:t>
            </a:r>
            <a:r>
              <a:rPr lang="el-GR" dirty="0" smtClean="0">
                <a:latin typeface="+mj-lt"/>
              </a:rPr>
              <a:t>  (ΟΡ)</a:t>
            </a:r>
          </a:p>
        </p:txBody>
      </p:sp>
      <p:sp>
        <p:nvSpPr>
          <p:cNvPr id="5" name="Title 1"/>
          <p:cNvSpPr txBox="1">
            <a:spLocks/>
          </p:cNvSpPr>
          <p:nvPr/>
        </p:nvSpPr>
        <p:spPr>
          <a:xfrm>
            <a:off x="500034"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857232"/>
            <a:ext cx="8072495" cy="571504"/>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7" name="Title 1"/>
          <p:cNvSpPr txBox="1">
            <a:spLocks/>
          </p:cNvSpPr>
          <p:nvPr/>
        </p:nvSpPr>
        <p:spPr>
          <a:xfrm>
            <a:off x="571472" y="1000108"/>
            <a:ext cx="8072495" cy="64294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Ποιά εμπορεύματα μπορούν να υπαχθούν;</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5786" y="1571612"/>
            <a:ext cx="7786742" cy="4985980"/>
          </a:xfrm>
          <a:prstGeom prst="rect">
            <a:avLst/>
          </a:prstGeom>
        </p:spPr>
        <p:txBody>
          <a:bodyPr wrap="square">
            <a:spAutoFit/>
          </a:bodyPr>
          <a:lstStyle/>
          <a:p>
            <a:pPr lvl="0" algn="just">
              <a:spcBef>
                <a:spcPts val="600"/>
              </a:spcBef>
              <a:spcAft>
                <a:spcPts val="600"/>
              </a:spcAft>
            </a:pPr>
            <a:r>
              <a:rPr lang="el-GR" dirty="0" smtClean="0">
                <a:solidFill>
                  <a:srgbClr val="EEB500"/>
                </a:solidFill>
                <a:latin typeface="+mj-lt"/>
              </a:rPr>
              <a:t>Μπορεί να εκτελεστεί </a:t>
            </a:r>
            <a:r>
              <a:rPr lang="el-GR" u="sng" dirty="0" smtClean="0">
                <a:solidFill>
                  <a:srgbClr val="EEB500"/>
                </a:solidFill>
                <a:latin typeface="+mj-lt"/>
              </a:rPr>
              <a:t>οποιαδήποτε</a:t>
            </a:r>
            <a:r>
              <a:rPr lang="el-GR" dirty="0" smtClean="0">
                <a:solidFill>
                  <a:srgbClr val="EEB500"/>
                </a:solidFill>
                <a:latin typeface="+mj-lt"/>
              </a:rPr>
              <a:t> εργασία, από την πιο απλή μέχρι την πιο περίπλοκη εργασία. </a:t>
            </a:r>
          </a:p>
          <a:p>
            <a:pPr algn="just">
              <a:spcBef>
                <a:spcPts val="600"/>
              </a:spcBef>
              <a:spcAft>
                <a:spcPts val="600"/>
              </a:spcAft>
            </a:pPr>
            <a:r>
              <a:rPr lang="el-GR" dirty="0" smtClean="0">
                <a:latin typeface="+mj-lt"/>
              </a:rPr>
              <a:t>(α) «</a:t>
            </a:r>
            <a:r>
              <a:rPr lang="el-GR" dirty="0" smtClean="0">
                <a:solidFill>
                  <a:srgbClr val="EEB500"/>
                </a:solidFill>
                <a:latin typeface="+mj-lt"/>
              </a:rPr>
              <a:t>εργασίες τελειοποίησης</a:t>
            </a:r>
            <a:r>
              <a:rPr lang="el-GR" dirty="0" smtClean="0">
                <a:latin typeface="+mj-lt"/>
              </a:rPr>
              <a:t>» -(Άρθρο 5(37)-ΕΤΚ)</a:t>
            </a:r>
          </a:p>
          <a:p>
            <a:pPr lvl="1" algn="just">
              <a:lnSpc>
                <a:spcPct val="150000"/>
              </a:lnSpc>
            </a:pPr>
            <a:r>
              <a:rPr lang="el-GR" dirty="0" smtClean="0">
                <a:latin typeface="+mj-lt"/>
                <a:cs typeface="Arial" pitchFamily="34" charset="0"/>
              </a:rPr>
              <a:t>κατεργασία (</a:t>
            </a:r>
            <a:r>
              <a:rPr lang="el-GR" dirty="0" err="1" smtClean="0">
                <a:latin typeface="+mj-lt"/>
                <a:cs typeface="Arial" pitchFamily="34" charset="0"/>
              </a:rPr>
              <a:t>περιλ</a:t>
            </a:r>
            <a:r>
              <a:rPr lang="el-GR" dirty="0" smtClean="0">
                <a:latin typeface="+mj-lt"/>
                <a:cs typeface="Arial" pitchFamily="34" charset="0"/>
              </a:rPr>
              <a:t>. συναρμολόγησης, συνένωσης, προσαρμογή τους σε άλλα εμπορεύματα), μεταποίηση,  καταστροφή, επισκευή (</a:t>
            </a:r>
            <a:r>
              <a:rPr lang="el-GR" dirty="0" err="1" smtClean="0">
                <a:latin typeface="+mj-lt"/>
                <a:cs typeface="Arial" pitchFamily="34" charset="0"/>
              </a:rPr>
              <a:t>περιλ</a:t>
            </a:r>
            <a:r>
              <a:rPr lang="el-GR" dirty="0" smtClean="0">
                <a:latin typeface="+mj-lt"/>
                <a:cs typeface="Arial" pitchFamily="34" charset="0"/>
              </a:rPr>
              <a:t>. αποκατάστασης, θέση σε λειτουργία), χρήση βοηθημάτων παραγωγής π.χ. διαλύτες (όχι καύσιμα, λιπαντικά, εργαλεία)</a:t>
            </a:r>
          </a:p>
          <a:p>
            <a:pPr algn="just">
              <a:lnSpc>
                <a:spcPct val="150000"/>
              </a:lnSpc>
            </a:pPr>
            <a:r>
              <a:rPr lang="el-GR" dirty="0" smtClean="0">
                <a:latin typeface="+mj-lt"/>
              </a:rPr>
              <a:t>(β) «</a:t>
            </a:r>
            <a:r>
              <a:rPr lang="el-GR" dirty="0" smtClean="0">
                <a:solidFill>
                  <a:srgbClr val="EEB500"/>
                </a:solidFill>
                <a:latin typeface="+mj-lt"/>
              </a:rPr>
              <a:t>συνήθεις εργασίες</a:t>
            </a:r>
            <a:r>
              <a:rPr lang="el-GR" dirty="0" smtClean="0">
                <a:latin typeface="+mj-lt"/>
              </a:rPr>
              <a:t>» (Άρθρο 220-ΕΤΚ, 256(3)(β)-ΕΤΚ, Παράρτημα 71-03 </a:t>
            </a:r>
            <a:r>
              <a:rPr lang="en-GB" dirty="0" smtClean="0">
                <a:latin typeface="+mj-lt"/>
              </a:rPr>
              <a:t>DA</a:t>
            </a:r>
            <a:r>
              <a:rPr lang="el-GR" dirty="0" smtClean="0">
                <a:latin typeface="+mj-lt"/>
              </a:rPr>
              <a:t>)</a:t>
            </a:r>
          </a:p>
          <a:p>
            <a:pPr lvl="1" algn="just">
              <a:lnSpc>
                <a:spcPct val="150000"/>
              </a:lnSpc>
            </a:pPr>
            <a:r>
              <a:rPr lang="el-GR" dirty="0" smtClean="0">
                <a:latin typeface="+mj-lt"/>
              </a:rPr>
              <a:t>διατήρηση, βελτίωση εμφάνισης , συσκευασία </a:t>
            </a:r>
            <a:r>
              <a:rPr lang="el-GR" dirty="0" err="1" smtClean="0">
                <a:latin typeface="+mj-lt"/>
              </a:rPr>
              <a:t>κ.α</a:t>
            </a:r>
            <a:r>
              <a:rPr lang="el-GR" dirty="0" smtClean="0">
                <a:latin typeface="+mj-lt"/>
              </a:rPr>
              <a:t>-</a:t>
            </a:r>
          </a:p>
          <a:p>
            <a:pPr algn="just">
              <a:spcBef>
                <a:spcPts val="600"/>
              </a:spcBef>
              <a:spcAft>
                <a:spcPts val="600"/>
              </a:spcAft>
            </a:pPr>
            <a:r>
              <a:rPr lang="el-GR" dirty="0" smtClean="0">
                <a:latin typeface="+mj-lt"/>
              </a:rPr>
              <a:t>(γ) εργασίες για </a:t>
            </a:r>
            <a:r>
              <a:rPr lang="el-GR" dirty="0" smtClean="0">
                <a:solidFill>
                  <a:srgbClr val="EEB500"/>
                </a:solidFill>
                <a:latin typeface="+mj-lt"/>
              </a:rPr>
              <a:t>διασφάλιση συμμόρφωσής </a:t>
            </a:r>
            <a:r>
              <a:rPr lang="el-GR" dirty="0" smtClean="0">
                <a:latin typeface="+mj-lt"/>
              </a:rPr>
              <a:t>τους προς τις τεχνικές απαιτήσεις για τη θέση σε ελεύθερη κυκλοφορία (ΙΡ)- Άρθρο 256(3)(α)-ΕΤΚ.</a:t>
            </a:r>
          </a:p>
          <a:p>
            <a:pPr algn="just">
              <a:spcBef>
                <a:spcPts val="600"/>
              </a:spcBef>
              <a:spcAft>
                <a:spcPts val="600"/>
              </a:spcAft>
            </a:pPr>
            <a:r>
              <a:rPr lang="el-GR" u="sng" dirty="0" smtClean="0">
                <a:solidFill>
                  <a:srgbClr val="EEB500"/>
                </a:solidFill>
                <a:latin typeface="+mj-lt"/>
              </a:rPr>
              <a:t>Όχι</a:t>
            </a:r>
            <a:r>
              <a:rPr lang="el-GR" dirty="0" smtClean="0">
                <a:latin typeface="+mj-lt"/>
              </a:rPr>
              <a:t> εργασίες βελτίωσης των τεχνικών δυνατοτήτων των ενωσιακών εμπορευμάτων (ΟΡ)</a:t>
            </a:r>
          </a:p>
        </p:txBody>
      </p:sp>
      <p:sp>
        <p:nvSpPr>
          <p:cNvPr id="5"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785794"/>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Ποιές εργασίες μπορούν να πραγματοποιηθούν;</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596" y="1548854"/>
            <a:ext cx="8215370" cy="5016758"/>
          </a:xfrm>
          <a:prstGeom prst="rect">
            <a:avLst/>
          </a:prstGeom>
        </p:spPr>
        <p:txBody>
          <a:bodyPr wrap="square">
            <a:spAutoFit/>
          </a:bodyPr>
          <a:lstStyle/>
          <a:p>
            <a:pPr marL="342900" lvl="0" indent="-342900" algn="just">
              <a:spcBef>
                <a:spcPts val="600"/>
              </a:spcBef>
              <a:spcAft>
                <a:spcPts val="600"/>
              </a:spcAft>
            </a:pPr>
            <a:r>
              <a:rPr lang="el-GR" dirty="0" smtClean="0">
                <a:solidFill>
                  <a:srgbClr val="EEB500"/>
                </a:solidFill>
                <a:latin typeface="+mj-lt"/>
              </a:rPr>
              <a:t>Η αίτηση υποβάλλεται: </a:t>
            </a:r>
          </a:p>
          <a:p>
            <a:pPr marL="342900" lvl="0" indent="-342900" algn="just">
              <a:spcBef>
                <a:spcPts val="600"/>
              </a:spcBef>
              <a:spcAft>
                <a:spcPts val="600"/>
              </a:spcAft>
            </a:pPr>
            <a:r>
              <a:rPr lang="el-GR" dirty="0" smtClean="0">
                <a:latin typeface="+mj-lt"/>
              </a:rPr>
              <a:t>(α) μέσω του </a:t>
            </a:r>
            <a:r>
              <a:rPr lang="el-GR" dirty="0" smtClean="0">
                <a:solidFill>
                  <a:srgbClr val="EEB500"/>
                </a:solidFill>
                <a:latin typeface="+mj-lt"/>
              </a:rPr>
              <a:t>συστήματος </a:t>
            </a:r>
            <a:r>
              <a:rPr lang="en-GB" dirty="0" smtClean="0">
                <a:solidFill>
                  <a:srgbClr val="EEB500"/>
                </a:solidFill>
                <a:latin typeface="+mj-lt"/>
              </a:rPr>
              <a:t>CDS</a:t>
            </a:r>
            <a:r>
              <a:rPr lang="el-GR" dirty="0" smtClean="0">
                <a:solidFill>
                  <a:srgbClr val="EEB500"/>
                </a:solidFill>
                <a:latin typeface="+mj-lt"/>
              </a:rPr>
              <a:t> </a:t>
            </a:r>
            <a:r>
              <a:rPr lang="el-GR" dirty="0" smtClean="0">
                <a:latin typeface="+mj-lt"/>
              </a:rPr>
              <a:t>(στο αρμόδιο τελωνείο) ή,</a:t>
            </a:r>
          </a:p>
          <a:p>
            <a:pPr marL="342900" lvl="0" indent="-342900" algn="just">
              <a:spcBef>
                <a:spcPts val="300"/>
              </a:spcBef>
              <a:spcAft>
                <a:spcPts val="300"/>
              </a:spcAft>
            </a:pPr>
            <a:r>
              <a:rPr lang="el-GR" dirty="0" smtClean="0">
                <a:latin typeface="+mj-lt"/>
              </a:rPr>
              <a:t>(β) απευθείας με βάση τη </a:t>
            </a:r>
            <a:r>
              <a:rPr lang="el-GR" dirty="0" smtClean="0">
                <a:solidFill>
                  <a:srgbClr val="EEB500"/>
                </a:solidFill>
                <a:latin typeface="+mj-lt"/>
              </a:rPr>
              <a:t>διασάφηση</a:t>
            </a:r>
            <a:r>
              <a:rPr lang="el-GR" dirty="0" smtClean="0">
                <a:latin typeface="+mj-lt"/>
              </a:rPr>
              <a:t> (εισαγωγής/εξαγωγής)- απλοποιημένη άδεια. εκτός εάν: </a:t>
            </a:r>
          </a:p>
          <a:p>
            <a:pPr marL="800100" lvl="1" indent="-342900" algn="just">
              <a:spcBef>
                <a:spcPts val="300"/>
              </a:spcBef>
              <a:spcAft>
                <a:spcPts val="300"/>
              </a:spcAft>
              <a:buFont typeface="Wingdings" pitchFamily="2" charset="2"/>
              <a:buChar char="Ø"/>
            </a:pPr>
            <a:r>
              <a:rPr lang="el-GR" dirty="0" smtClean="0">
                <a:latin typeface="+mj-lt"/>
              </a:rPr>
              <a:t>αφορά γεωργικά εμπορεύματα </a:t>
            </a:r>
            <a:r>
              <a:rPr lang="el-GR" dirty="0" smtClean="0">
                <a:solidFill>
                  <a:srgbClr val="EEB500"/>
                </a:solidFill>
                <a:latin typeface="+mj-lt"/>
              </a:rPr>
              <a:t>Παραρτήματος 71-02-</a:t>
            </a:r>
            <a:r>
              <a:rPr lang="en-US" dirty="0" smtClean="0">
                <a:solidFill>
                  <a:srgbClr val="EEB500"/>
                </a:solidFill>
                <a:latin typeface="+mj-lt"/>
              </a:rPr>
              <a:t>DA</a:t>
            </a:r>
            <a:r>
              <a:rPr lang="el-GR" dirty="0" smtClean="0">
                <a:latin typeface="+mj-lt"/>
              </a:rPr>
              <a:t>,</a:t>
            </a:r>
          </a:p>
          <a:p>
            <a:pPr lvl="1">
              <a:spcBef>
                <a:spcPts val="300"/>
              </a:spcBef>
              <a:spcAft>
                <a:spcPts val="300"/>
              </a:spcAft>
              <a:buFont typeface="Wingdings" pitchFamily="2" charset="2"/>
              <a:buChar char="Ø"/>
            </a:pPr>
            <a:r>
              <a:rPr lang="el-GR" dirty="0" smtClean="0">
                <a:latin typeface="+mj-lt"/>
              </a:rPr>
              <a:t>  έχουν χορηγηθεί </a:t>
            </a:r>
            <a:r>
              <a:rPr lang="el-GR" dirty="0" smtClean="0">
                <a:solidFill>
                  <a:srgbClr val="EEB500"/>
                </a:solidFill>
                <a:latin typeface="+mj-lt"/>
              </a:rPr>
              <a:t>απλουστεύσεις</a:t>
            </a:r>
            <a:r>
              <a:rPr lang="el-GR" dirty="0" smtClean="0">
                <a:latin typeface="+mj-lt"/>
              </a:rPr>
              <a:t>,</a:t>
            </a:r>
          </a:p>
          <a:p>
            <a:pPr lvl="1">
              <a:spcBef>
                <a:spcPts val="300"/>
              </a:spcBef>
              <a:spcAft>
                <a:spcPts val="300"/>
              </a:spcAft>
              <a:buFont typeface="Wingdings" pitchFamily="2" charset="2"/>
              <a:buChar char="Ø"/>
            </a:pPr>
            <a:r>
              <a:rPr lang="el-GR" dirty="0" smtClean="0">
                <a:latin typeface="+mj-lt"/>
              </a:rPr>
              <a:t>  αφορά </a:t>
            </a:r>
            <a:r>
              <a:rPr lang="el-GR" dirty="0" smtClean="0">
                <a:solidFill>
                  <a:srgbClr val="EEB500"/>
                </a:solidFill>
                <a:latin typeface="+mj-lt"/>
              </a:rPr>
              <a:t>πολυεθνική</a:t>
            </a:r>
            <a:r>
              <a:rPr lang="el-GR" dirty="0" smtClean="0">
                <a:latin typeface="+mj-lt"/>
              </a:rPr>
              <a:t> αίτηση,</a:t>
            </a:r>
          </a:p>
          <a:p>
            <a:pPr lvl="1">
              <a:spcBef>
                <a:spcPts val="300"/>
              </a:spcBef>
              <a:spcAft>
                <a:spcPts val="300"/>
              </a:spcAft>
              <a:buFont typeface="Wingdings" pitchFamily="2" charset="2"/>
              <a:buChar char="Ø"/>
            </a:pPr>
            <a:r>
              <a:rPr lang="el-GR" dirty="0" smtClean="0">
                <a:latin typeface="+mj-lt"/>
              </a:rPr>
              <a:t>  θα γίνει χρήση </a:t>
            </a:r>
            <a:r>
              <a:rPr lang="el-GR" dirty="0" smtClean="0">
                <a:solidFill>
                  <a:srgbClr val="EEB500"/>
                </a:solidFill>
                <a:latin typeface="+mj-lt"/>
              </a:rPr>
              <a:t>ισοδύναμων</a:t>
            </a:r>
            <a:r>
              <a:rPr lang="el-GR" dirty="0" smtClean="0">
                <a:latin typeface="+mj-lt"/>
              </a:rPr>
              <a:t> εμπορευμάτων/προϊόντων αντικατάστασης</a:t>
            </a:r>
          </a:p>
          <a:p>
            <a:pPr lvl="1">
              <a:spcBef>
                <a:spcPts val="300"/>
              </a:spcBef>
              <a:spcAft>
                <a:spcPts val="300"/>
              </a:spcAft>
              <a:buFont typeface="Wingdings" pitchFamily="2" charset="2"/>
              <a:buChar char="Ø"/>
            </a:pPr>
            <a:r>
              <a:rPr lang="el-GR" dirty="0" smtClean="0">
                <a:latin typeface="+mj-lt"/>
              </a:rPr>
              <a:t>  απαιτείται εξέταση </a:t>
            </a:r>
            <a:r>
              <a:rPr lang="el-GR" dirty="0" smtClean="0">
                <a:solidFill>
                  <a:srgbClr val="EEB500"/>
                </a:solidFill>
                <a:latin typeface="+mj-lt"/>
              </a:rPr>
              <a:t>οικονομικών όρων</a:t>
            </a:r>
            <a:r>
              <a:rPr lang="el-GR" dirty="0" smtClean="0">
                <a:latin typeface="+mj-lt"/>
              </a:rPr>
              <a:t>,</a:t>
            </a:r>
          </a:p>
          <a:p>
            <a:pPr lvl="1">
              <a:spcBef>
                <a:spcPts val="300"/>
              </a:spcBef>
              <a:spcAft>
                <a:spcPts val="300"/>
              </a:spcAft>
              <a:buFont typeface="Wingdings" pitchFamily="2" charset="2"/>
              <a:buChar char="Ø"/>
            </a:pPr>
            <a:r>
              <a:rPr lang="el-GR" dirty="0" smtClean="0">
                <a:latin typeface="+mj-lt"/>
              </a:rPr>
              <a:t>  υποβάλλεται αίτηση για άδεια με </a:t>
            </a:r>
            <a:r>
              <a:rPr lang="el-GR" dirty="0" smtClean="0">
                <a:solidFill>
                  <a:srgbClr val="EEB500"/>
                </a:solidFill>
                <a:latin typeface="+mj-lt"/>
              </a:rPr>
              <a:t>αναδρομική ισχύ.</a:t>
            </a:r>
          </a:p>
          <a:p>
            <a:pPr algn="just"/>
            <a:endParaRPr lang="el-GR" dirty="0" smtClean="0">
              <a:latin typeface="+mj-lt"/>
            </a:endParaRPr>
          </a:p>
          <a:p>
            <a:pPr algn="just"/>
            <a:r>
              <a:rPr lang="el-GR" u="sng" dirty="0" smtClean="0">
                <a:latin typeface="+mj-lt"/>
              </a:rPr>
              <a:t>Περιέχονται στοιχεία</a:t>
            </a:r>
            <a:r>
              <a:rPr lang="el-GR" dirty="0" smtClean="0">
                <a:latin typeface="+mj-lt"/>
              </a:rPr>
              <a:t>: </a:t>
            </a:r>
            <a:r>
              <a:rPr lang="el-GR" dirty="0" err="1" smtClean="0">
                <a:latin typeface="+mj-lt"/>
              </a:rPr>
              <a:t>αιτητή</a:t>
            </a:r>
            <a:r>
              <a:rPr lang="el-GR" dirty="0" smtClean="0">
                <a:latin typeface="+mj-lt"/>
              </a:rPr>
              <a:t>/δικαιούχου άδειας, περίοδος ισχύος της άδειας (</a:t>
            </a:r>
            <a:r>
              <a:rPr lang="el-GR" dirty="0" smtClean="0">
                <a:solidFill>
                  <a:srgbClr val="EEB500"/>
                </a:solidFill>
                <a:latin typeface="+mj-lt"/>
              </a:rPr>
              <a:t>3-5χρόνια</a:t>
            </a:r>
            <a:r>
              <a:rPr lang="el-GR" dirty="0" smtClean="0">
                <a:latin typeface="+mj-lt"/>
              </a:rPr>
              <a:t>), υπαχθέντα εμπορεύματα (κωδικός ΣΟ-περιγραφή, ποσότητα, αξία), μεταποιημένα προϊόντα (κωδικός ΣΟ-περιγραφή, συντελεστής απόδοσης), τρόπος αναγνώρισης, τελωνεία (υπαγωγής-ελέγχου-εκκαθάρισης) κ.α.</a:t>
            </a:r>
            <a:endParaRPr lang="el-GR" dirty="0" smtClean="0">
              <a:solidFill>
                <a:srgbClr val="EEB500"/>
              </a:solidFill>
              <a:latin typeface="+mj-lt"/>
            </a:endParaRPr>
          </a:p>
        </p:txBody>
      </p:sp>
      <p:sp>
        <p:nvSpPr>
          <p:cNvPr id="5"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857232"/>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Πώς υποβάλλεται η αίτηση για χορήγηση άδειας χρήσης του καθεστώτος ΙΡ/ΟΡ;</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596" y="1428736"/>
            <a:ext cx="8215370" cy="5232202"/>
          </a:xfrm>
          <a:prstGeom prst="rect">
            <a:avLst/>
          </a:prstGeom>
        </p:spPr>
        <p:txBody>
          <a:bodyPr wrap="square">
            <a:spAutoFit/>
          </a:bodyPr>
          <a:lstStyle/>
          <a:p>
            <a:pPr marL="342900" indent="-342900" algn="just">
              <a:spcBef>
                <a:spcPts val="600"/>
              </a:spcBef>
              <a:spcAft>
                <a:spcPts val="600"/>
              </a:spcAft>
            </a:pPr>
            <a:r>
              <a:rPr lang="el-GR" dirty="0" smtClean="0">
                <a:latin typeface="+mj-lt"/>
              </a:rPr>
              <a:t>Το καθεστώς ΙΡ/ΟΡ εκκαθαρίζεται (λήγει) όταν τα εμπορεύματα που έχουν υπαχθεί σε αυτό ή τα μεταποιημένα προϊόντα </a:t>
            </a:r>
            <a:r>
              <a:rPr lang="el-GR" u="sng" dirty="0" smtClean="0">
                <a:latin typeface="+mj-lt"/>
              </a:rPr>
              <a:t>εντός</a:t>
            </a:r>
            <a:r>
              <a:rPr lang="el-GR" dirty="0" smtClean="0">
                <a:latin typeface="+mj-lt"/>
              </a:rPr>
              <a:t> της προθεσμίας εκκαθάρισης:</a:t>
            </a: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b="1" dirty="0" smtClean="0">
              <a:solidFill>
                <a:srgbClr val="EEB500"/>
              </a:solidFill>
              <a:latin typeface="+mj-lt"/>
            </a:endParaRPr>
          </a:p>
          <a:p>
            <a:pPr marL="342900" indent="-342900" algn="just">
              <a:spcBef>
                <a:spcPts val="600"/>
              </a:spcBef>
              <a:spcAft>
                <a:spcPts val="600"/>
              </a:spcAft>
            </a:pPr>
            <a:endParaRPr lang="el-GR" sz="800" b="1" dirty="0" smtClean="0">
              <a:solidFill>
                <a:srgbClr val="EEB500"/>
              </a:solidFill>
              <a:latin typeface="+mj-lt"/>
            </a:endParaRPr>
          </a:p>
          <a:p>
            <a:pPr marL="342900" indent="-342900" algn="just">
              <a:spcBef>
                <a:spcPts val="600"/>
              </a:spcBef>
              <a:spcAft>
                <a:spcPts val="600"/>
              </a:spcAft>
            </a:pPr>
            <a:r>
              <a:rPr lang="el-GR" b="1" dirty="0" smtClean="0">
                <a:solidFill>
                  <a:srgbClr val="EEB500"/>
                </a:solidFill>
                <a:latin typeface="+mj-lt"/>
              </a:rPr>
              <a:t>30 μέρες </a:t>
            </a:r>
            <a:r>
              <a:rPr lang="el-GR" dirty="0" smtClean="0">
                <a:latin typeface="+mj-lt"/>
              </a:rPr>
              <a:t>μετά τη λήξη της υποβάλλεται ο εκκαθαριστικός λογαριασμός για κάθε εισαγωγή ή σύνολο εισαγωγών (ή σε 3μηνιαία ή 6μηνιαία βάση). </a:t>
            </a:r>
          </a:p>
        </p:txBody>
      </p:sp>
      <p:sp>
        <p:nvSpPr>
          <p:cNvPr id="5" name="Title 1"/>
          <p:cNvSpPr txBox="1">
            <a:spLocks/>
          </p:cNvSpPr>
          <p:nvPr/>
        </p:nvSpPr>
        <p:spPr>
          <a:xfrm>
            <a:off x="500034" y="785794"/>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785794"/>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Πώς εκκαθαρίζεται το καθεστώς ΙΡ/ΟΡ;</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graphicFrame>
        <p:nvGraphicFramePr>
          <p:cNvPr id="19" name="Diagram 18"/>
          <p:cNvGraphicFramePr/>
          <p:nvPr/>
        </p:nvGraphicFramePr>
        <p:xfrm>
          <a:off x="857224" y="2428868"/>
          <a:ext cx="7358114" cy="3357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9" y="1571613"/>
            <a:ext cx="7786743"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1" algn="ctr"/>
            <a:endParaRPr lang="el-GR" sz="30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5" name="Title 1"/>
          <p:cNvSpPr txBox="1">
            <a:spLocks/>
          </p:cNvSpPr>
          <p:nvPr/>
        </p:nvSpPr>
        <p:spPr>
          <a:xfrm>
            <a:off x="214283" y="1428737"/>
            <a:ext cx="8429684" cy="528641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Subtitle 2"/>
          <p:cNvSpPr txBox="1">
            <a:spLocks/>
          </p:cNvSpPr>
          <p:nvPr/>
        </p:nvSpPr>
        <p:spPr>
          <a:xfrm>
            <a:off x="357158" y="1214447"/>
            <a:ext cx="8358247" cy="5286388"/>
          </a:xfrm>
          <a:prstGeom prst="rect">
            <a:avLst/>
          </a:prstGeom>
        </p:spPr>
        <p:txBody>
          <a:bodyPr vert="horz" lIns="45720" rIns="45720" anchor="t">
            <a:noAutofit/>
          </a:bodyPr>
          <a:lstStyle/>
          <a:p>
            <a:pPr lvl="1" algn="just">
              <a:lnSpc>
                <a:spcPct val="150000"/>
              </a:lnSpc>
            </a:pPr>
            <a:endParaRPr lang="el-GR" sz="1400" dirty="0"/>
          </a:p>
        </p:txBody>
      </p:sp>
      <p:pic>
        <p:nvPicPr>
          <p:cNvPr id="125954" name="Picture 2"/>
          <p:cNvPicPr>
            <a:picLocks noChangeAspect="1" noChangeArrowheads="1"/>
          </p:cNvPicPr>
          <p:nvPr/>
        </p:nvPicPr>
        <p:blipFill>
          <a:blip r:embed="rId2" cstate="print"/>
          <a:srcRect l="11979" t="27186" r="19791" b="10833"/>
          <a:stretch>
            <a:fillRect/>
          </a:stretch>
        </p:blipFill>
        <p:spPr bwMode="auto">
          <a:xfrm>
            <a:off x="285720" y="1428736"/>
            <a:ext cx="8681869" cy="4929222"/>
          </a:xfrm>
          <a:prstGeom prst="rect">
            <a:avLst/>
          </a:prstGeom>
          <a:noFill/>
          <a:ln w="9525">
            <a:noFill/>
            <a:miter lim="800000"/>
            <a:headEnd/>
            <a:tailEnd/>
          </a:ln>
        </p:spPr>
      </p:pic>
      <p:sp>
        <p:nvSpPr>
          <p:cNvPr id="9" name="Subtitle 2"/>
          <p:cNvSpPr txBox="1">
            <a:spLocks/>
          </p:cNvSpPr>
          <p:nvPr/>
        </p:nvSpPr>
        <p:spPr>
          <a:xfrm>
            <a:off x="357158" y="571480"/>
            <a:ext cx="8501122" cy="980632"/>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l-GR" sz="2400" dirty="0" smtClean="0">
                <a:solidFill>
                  <a:schemeClr val="bg2">
                    <a:lumMod val="20000"/>
                    <a:lumOff val="80000"/>
                  </a:schemeClr>
                </a:solidFill>
                <a:latin typeface="+mj-lt"/>
              </a:rPr>
              <a:t>Κύρια εμπορεύματα με χρήση ΙΡ</a:t>
            </a:r>
            <a:endParaRPr kumimoji="0" lang="el-GR" sz="2400" b="0" i="0" u="none" strike="noStrike" kern="1200" cap="none" spc="0" normalizeH="0" baseline="0" noProof="0" dirty="0" smtClean="0">
              <a:ln>
                <a:noFill/>
              </a:ln>
              <a:solidFill>
                <a:schemeClr val="bg2">
                  <a:lumMod val="20000"/>
                  <a:lumOff val="80000"/>
                </a:schemeClr>
              </a:solidFill>
              <a:effectLst/>
              <a:uLnTx/>
              <a:uFillTx/>
              <a:latin typeface="+mj-lt"/>
              <a:ea typeface="+mn-ea"/>
              <a:cs typeface="+mn-cs"/>
            </a:endParaRPr>
          </a:p>
        </p:txBody>
      </p:sp>
    </p:spTree>
  </p:cSld>
  <p:clrMapOvr>
    <a:masterClrMapping/>
  </p:clrMapOvr>
  <p:transition spd="med">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1928802"/>
            <a:ext cx="8215370" cy="3493264"/>
          </a:xfrm>
          <a:prstGeom prst="rect">
            <a:avLst/>
          </a:prstGeom>
        </p:spPr>
        <p:txBody>
          <a:bodyPr wrap="square">
            <a:spAutoFit/>
          </a:bodyPr>
          <a:lstStyle/>
          <a:p>
            <a:pPr algn="just"/>
            <a:r>
              <a:rPr lang="el-GR" dirty="0" smtClean="0">
                <a:latin typeface="+mj-lt"/>
              </a:rPr>
              <a:t>Σε περίπτωση που τα «εμπορεύματα υπαγωγής» ή τα «μεταποιημένα προϊόντα» θα χρησιμοποιηθούν στην ΕΕ, τότε θα πρέπει να τεθούν σε ελεύθερη κυκλοφορία (και ανάλωση) με την καταβολή του εισαγωγικού δασμού (και Φόρο Κατανάλωσης + ΦΠΑ).</a:t>
            </a:r>
          </a:p>
          <a:p>
            <a:pPr algn="just"/>
            <a:endParaRPr lang="el-GR" dirty="0" smtClean="0">
              <a:latin typeface="+mj-lt"/>
            </a:endParaRPr>
          </a:p>
          <a:p>
            <a:pPr algn="just"/>
            <a:r>
              <a:rPr lang="el-GR" dirty="0" smtClean="0">
                <a:latin typeface="+mj-lt"/>
              </a:rPr>
              <a:t>Το ποσό του εισαγωγικού δασμού καθορίζεται με βάση τα στοιχεία δασμολόγησης (κατάταξη, δασμολογητέα αξία, ποσότητα, φύση, καταγωγή) </a:t>
            </a:r>
          </a:p>
          <a:p>
            <a:pPr algn="just"/>
            <a:endParaRPr lang="el-GR" dirty="0" smtClean="0">
              <a:latin typeface="+mj-lt"/>
            </a:endParaRPr>
          </a:p>
          <a:p>
            <a:pPr lvl="1" algn="just"/>
            <a:r>
              <a:rPr lang="el-GR" dirty="0" smtClean="0">
                <a:latin typeface="+mj-lt"/>
              </a:rPr>
              <a:t>Α. των </a:t>
            </a:r>
            <a:r>
              <a:rPr lang="el-GR" u="sng" dirty="0" smtClean="0">
                <a:latin typeface="+mj-lt"/>
              </a:rPr>
              <a:t>μεταποιημένων προϊόντων</a:t>
            </a:r>
            <a:r>
              <a:rPr lang="el-GR" dirty="0" smtClean="0">
                <a:latin typeface="+mj-lt"/>
              </a:rPr>
              <a:t> </a:t>
            </a:r>
            <a:r>
              <a:rPr lang="el-GR" dirty="0" smtClean="0">
                <a:solidFill>
                  <a:srgbClr val="EEB500"/>
                </a:solidFill>
                <a:latin typeface="+mj-lt"/>
              </a:rPr>
              <a:t>[άρθρο 85(1)-ΕΤΚ]  ή</a:t>
            </a:r>
          </a:p>
          <a:p>
            <a:pPr algn="just"/>
            <a:endParaRPr lang="el-GR" dirty="0" smtClean="0">
              <a:solidFill>
                <a:srgbClr val="EEB500"/>
              </a:solidFill>
              <a:latin typeface="+mj-lt"/>
            </a:endParaRPr>
          </a:p>
          <a:p>
            <a:pPr lvl="1" algn="just">
              <a:lnSpc>
                <a:spcPct val="150000"/>
              </a:lnSpc>
            </a:pPr>
            <a:r>
              <a:rPr lang="el-GR" dirty="0" smtClean="0">
                <a:latin typeface="+mj-lt"/>
              </a:rPr>
              <a:t>Β. των </a:t>
            </a:r>
            <a:r>
              <a:rPr lang="el-GR" u="sng" dirty="0" smtClean="0">
                <a:latin typeface="+mj-lt"/>
              </a:rPr>
              <a:t>εμπορευμάτων υπαγωγής</a:t>
            </a:r>
            <a:r>
              <a:rPr lang="el-GR" dirty="0" smtClean="0">
                <a:latin typeface="+mj-lt"/>
              </a:rPr>
              <a:t> </a:t>
            </a:r>
            <a:r>
              <a:rPr lang="el-GR" dirty="0" smtClean="0">
                <a:solidFill>
                  <a:srgbClr val="EEB500"/>
                </a:solidFill>
                <a:latin typeface="+mj-lt"/>
              </a:rPr>
              <a:t>[άρθρο 86(3)-ΕΤΚ]</a:t>
            </a:r>
          </a:p>
          <a:p>
            <a:pPr lvl="2" algn="just"/>
            <a:endParaRPr lang="el-GR" sz="1400" dirty="0" smtClean="0">
              <a:latin typeface="+mj-lt"/>
            </a:endParaRPr>
          </a:p>
        </p:txBody>
      </p:sp>
      <p:sp>
        <p:nvSpPr>
          <p:cNvPr id="5"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857232"/>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Πώς υπολογίζονται οι εισαγωγικοί δασμοί στο καθεστώς ΙΡ;</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596" y="1785926"/>
            <a:ext cx="8143932" cy="3970318"/>
          </a:xfrm>
          <a:prstGeom prst="rect">
            <a:avLst/>
          </a:prstGeom>
        </p:spPr>
        <p:txBody>
          <a:bodyPr wrap="square">
            <a:spAutoFit/>
          </a:bodyPr>
          <a:lstStyle/>
          <a:p>
            <a:pPr algn="just"/>
            <a:r>
              <a:rPr lang="el-GR" dirty="0" smtClean="0">
                <a:latin typeface="+mj-lt"/>
              </a:rPr>
              <a:t>Μια  ΕΝΩΣΙΑΚΗ μεταποιητική μονάδα εισάγει 10,000 </a:t>
            </a:r>
            <a:r>
              <a:rPr lang="en-US" dirty="0" smtClean="0">
                <a:latin typeface="+mj-lt"/>
              </a:rPr>
              <a:t>kg</a:t>
            </a:r>
            <a:r>
              <a:rPr lang="el-GR" dirty="0" smtClean="0">
                <a:latin typeface="+mj-lt"/>
              </a:rPr>
              <a:t> </a:t>
            </a:r>
            <a:r>
              <a:rPr lang="el-GR" dirty="0" smtClean="0">
                <a:solidFill>
                  <a:schemeClr val="accent5"/>
                </a:solidFill>
                <a:latin typeface="+mj-lt"/>
              </a:rPr>
              <a:t>νήματα</a:t>
            </a:r>
            <a:r>
              <a:rPr lang="el-GR" dirty="0" smtClean="0">
                <a:latin typeface="+mj-lt"/>
              </a:rPr>
              <a:t> από βαμβάκι καταγωγής Κίνας (Κωδικός ΣΟ 5205, </a:t>
            </a:r>
            <a:r>
              <a:rPr lang="el-GR" dirty="0" err="1" smtClean="0">
                <a:latin typeface="+mj-lt"/>
              </a:rPr>
              <a:t>δασμ</a:t>
            </a:r>
            <a:r>
              <a:rPr lang="el-GR" dirty="0" smtClean="0">
                <a:latin typeface="+mj-lt"/>
              </a:rPr>
              <a:t>. Συντ.: </a:t>
            </a:r>
            <a:r>
              <a:rPr lang="el-GR" dirty="0" smtClean="0">
                <a:solidFill>
                  <a:srgbClr val="EEB500"/>
                </a:solidFill>
                <a:latin typeface="+mj-lt"/>
              </a:rPr>
              <a:t>4%</a:t>
            </a:r>
            <a:r>
              <a:rPr lang="el-GR" dirty="0" smtClean="0">
                <a:latin typeface="+mj-lt"/>
              </a:rPr>
              <a:t>) τελωνειακής αξίας: </a:t>
            </a:r>
            <a:r>
              <a:rPr lang="el-GR" dirty="0" smtClean="0">
                <a:solidFill>
                  <a:srgbClr val="EEB500"/>
                </a:solidFill>
                <a:latin typeface="+mj-lt"/>
              </a:rPr>
              <a:t>€20,000</a:t>
            </a:r>
            <a:r>
              <a:rPr lang="el-GR" dirty="0" smtClean="0">
                <a:latin typeface="+mj-lt"/>
              </a:rPr>
              <a:t>. </a:t>
            </a:r>
          </a:p>
          <a:p>
            <a:pPr algn="just"/>
            <a:endParaRPr lang="el-GR" dirty="0" smtClean="0">
              <a:latin typeface="+mj-lt"/>
            </a:endParaRPr>
          </a:p>
          <a:p>
            <a:pPr algn="just"/>
            <a:r>
              <a:rPr lang="el-GR" dirty="0" smtClean="0">
                <a:latin typeface="+mj-lt"/>
              </a:rPr>
              <a:t>Υπό καθεστώς ΙΡ μεταποιεί το </a:t>
            </a:r>
            <a:r>
              <a:rPr lang="el-GR" dirty="0" smtClean="0">
                <a:solidFill>
                  <a:schemeClr val="accent5"/>
                </a:solidFill>
                <a:latin typeface="+mj-lt"/>
              </a:rPr>
              <a:t>νήμα</a:t>
            </a:r>
            <a:r>
              <a:rPr lang="el-GR" dirty="0" smtClean="0">
                <a:latin typeface="+mj-lt"/>
              </a:rPr>
              <a:t> σε 40,000 </a:t>
            </a:r>
            <a:r>
              <a:rPr lang="en-GB" dirty="0" smtClean="0">
                <a:latin typeface="+mj-lt"/>
              </a:rPr>
              <a:t>m</a:t>
            </a:r>
            <a:r>
              <a:rPr lang="el-GR" sz="1400" normalizeH="1" baseline="40000" dirty="0" smtClean="0">
                <a:latin typeface="+mj-lt"/>
              </a:rPr>
              <a:t>2</a:t>
            </a:r>
            <a:r>
              <a:rPr lang="el-GR" dirty="0" smtClean="0">
                <a:latin typeface="+mj-lt"/>
              </a:rPr>
              <a:t> </a:t>
            </a:r>
            <a:r>
              <a:rPr lang="el-GR" dirty="0" err="1" smtClean="0">
                <a:solidFill>
                  <a:schemeClr val="tx2">
                    <a:lumMod val="90000"/>
                  </a:schemeClr>
                </a:solidFill>
                <a:latin typeface="+mj-lt"/>
              </a:rPr>
              <a:t>υφάσμα</a:t>
            </a:r>
            <a:r>
              <a:rPr lang="el-GR" dirty="0" smtClean="0">
                <a:latin typeface="+mj-lt"/>
              </a:rPr>
              <a:t> από βαμβάκι (Κωδικός ΣΟ 5210, </a:t>
            </a:r>
            <a:r>
              <a:rPr lang="el-GR" dirty="0" err="1" smtClean="0">
                <a:latin typeface="+mj-lt"/>
              </a:rPr>
              <a:t>δασμ</a:t>
            </a:r>
            <a:r>
              <a:rPr lang="el-GR" dirty="0" smtClean="0">
                <a:latin typeface="+mj-lt"/>
              </a:rPr>
              <a:t>. Συντ.: 8%). Με περαιτέρω επεξεργασία σε ΙΡ, παράγει συνολικά </a:t>
            </a:r>
            <a:r>
              <a:rPr lang="el-GR" dirty="0" smtClean="0">
                <a:solidFill>
                  <a:srgbClr val="EEB500"/>
                </a:solidFill>
                <a:latin typeface="+mj-lt"/>
              </a:rPr>
              <a:t>20,000</a:t>
            </a:r>
            <a:r>
              <a:rPr lang="el-GR" dirty="0" smtClean="0">
                <a:latin typeface="+mj-lt"/>
              </a:rPr>
              <a:t> βαμβακερά </a:t>
            </a:r>
            <a:r>
              <a:rPr lang="el-GR" dirty="0" smtClean="0">
                <a:solidFill>
                  <a:srgbClr val="FFFF00"/>
                </a:solidFill>
                <a:latin typeface="+mj-lt"/>
              </a:rPr>
              <a:t>πουκάμισα</a:t>
            </a:r>
            <a:r>
              <a:rPr lang="el-GR" dirty="0" smtClean="0">
                <a:latin typeface="+mj-lt"/>
              </a:rPr>
              <a:t> (Κωδικός ΣΟ 6205, 6206, </a:t>
            </a:r>
            <a:r>
              <a:rPr lang="el-GR" dirty="0" err="1" smtClean="0">
                <a:latin typeface="+mj-lt"/>
              </a:rPr>
              <a:t>δασμ</a:t>
            </a:r>
            <a:r>
              <a:rPr lang="el-GR" dirty="0" smtClean="0">
                <a:latin typeface="+mj-lt"/>
              </a:rPr>
              <a:t>. Συντ.: </a:t>
            </a:r>
            <a:r>
              <a:rPr lang="el-GR" dirty="0" smtClean="0">
                <a:solidFill>
                  <a:srgbClr val="EEB500"/>
                </a:solidFill>
                <a:latin typeface="+mj-lt"/>
              </a:rPr>
              <a:t>12%</a:t>
            </a:r>
            <a:r>
              <a:rPr lang="el-GR" dirty="0" smtClean="0">
                <a:latin typeface="+mj-lt"/>
              </a:rPr>
              <a:t>). </a:t>
            </a:r>
            <a:r>
              <a:rPr lang="el-GR" u="sng" dirty="0" smtClean="0">
                <a:latin typeface="+mj-lt"/>
              </a:rPr>
              <a:t>Συνολική τελωνειακή αξία </a:t>
            </a:r>
            <a:r>
              <a:rPr lang="el-GR" dirty="0" smtClean="0">
                <a:latin typeface="+mj-lt"/>
              </a:rPr>
              <a:t>: </a:t>
            </a:r>
            <a:r>
              <a:rPr lang="el-GR" b="1" dirty="0" smtClean="0">
                <a:solidFill>
                  <a:srgbClr val="EEB500"/>
                </a:solidFill>
                <a:latin typeface="+mj-lt"/>
              </a:rPr>
              <a:t>€160,000 </a:t>
            </a:r>
            <a:r>
              <a:rPr lang="el-GR" dirty="0" smtClean="0">
                <a:solidFill>
                  <a:schemeClr val="tx2"/>
                </a:solidFill>
                <a:latin typeface="+mj-lt"/>
              </a:rPr>
              <a:t>(</a:t>
            </a:r>
            <a:r>
              <a:rPr lang="el-GR" dirty="0" err="1" smtClean="0">
                <a:latin typeface="+mj-lt"/>
              </a:rPr>
              <a:t>€8</a:t>
            </a:r>
            <a:r>
              <a:rPr lang="el-GR" dirty="0" smtClean="0">
                <a:latin typeface="+mj-lt"/>
              </a:rPr>
              <a:t> το πουκάμισο). </a:t>
            </a:r>
          </a:p>
          <a:p>
            <a:pPr algn="just"/>
            <a:r>
              <a:rPr lang="el-GR" dirty="0" smtClean="0">
                <a:latin typeface="+mj-lt"/>
              </a:rPr>
              <a:t>Τα πουκάμισα τίθενται σε ελεύθερη κυκλοφορία. </a:t>
            </a:r>
          </a:p>
          <a:p>
            <a:pPr lvl="0" algn="just"/>
            <a:endParaRPr lang="el-GR" u="sng" dirty="0" smtClean="0">
              <a:latin typeface="+mj-lt"/>
            </a:endParaRPr>
          </a:p>
          <a:p>
            <a:pPr lvl="0" algn="just"/>
            <a:r>
              <a:rPr lang="el-GR" u="sng" dirty="0" smtClean="0">
                <a:latin typeface="+mj-lt"/>
              </a:rPr>
              <a:t>Συντελεστής απόδοσης</a:t>
            </a:r>
            <a:r>
              <a:rPr lang="el-GR" dirty="0" smtClean="0">
                <a:latin typeface="+mj-lt"/>
              </a:rPr>
              <a:t>: 1 πουκάμισο για κάθε 2 </a:t>
            </a:r>
            <a:r>
              <a:rPr lang="en-GB" dirty="0" smtClean="0">
                <a:latin typeface="+mj-lt"/>
              </a:rPr>
              <a:t>m</a:t>
            </a:r>
            <a:r>
              <a:rPr lang="el-GR" sz="1600" normalizeH="1" baseline="40000" dirty="0" smtClean="0"/>
              <a:t> 2</a:t>
            </a:r>
            <a:r>
              <a:rPr lang="el-GR" dirty="0" smtClean="0">
                <a:latin typeface="+mj-lt"/>
              </a:rPr>
              <a:t> ύφασμα από βαμβάκι.</a:t>
            </a:r>
          </a:p>
          <a:p>
            <a:pPr lvl="0" algn="just"/>
            <a:endParaRPr lang="el-GR" dirty="0" smtClean="0">
              <a:latin typeface="+mj-lt"/>
            </a:endParaRPr>
          </a:p>
          <a:p>
            <a:r>
              <a:rPr lang="el-GR" b="1" u="sng" dirty="0" smtClean="0">
                <a:solidFill>
                  <a:schemeClr val="tx2"/>
                </a:solidFill>
                <a:latin typeface="+mj-lt"/>
              </a:rPr>
              <a:t>Α. Εφαρμογή άρθρου 85(1) ΕΤΚ</a:t>
            </a:r>
            <a:r>
              <a:rPr lang="el-GR" dirty="0" smtClean="0">
                <a:latin typeface="+mj-lt"/>
              </a:rPr>
              <a:t>:  </a:t>
            </a:r>
            <a:r>
              <a:rPr lang="el-GR" u="sng" dirty="0" smtClean="0">
                <a:latin typeface="+mj-lt"/>
              </a:rPr>
              <a:t>Εισαγωγικός δασμός</a:t>
            </a:r>
            <a:r>
              <a:rPr lang="el-GR" dirty="0" smtClean="0">
                <a:latin typeface="+mj-lt"/>
              </a:rPr>
              <a:t>: €160.000Χ12% </a:t>
            </a:r>
            <a:r>
              <a:rPr lang="el-GR" dirty="0" smtClean="0">
                <a:solidFill>
                  <a:srgbClr val="EEB500"/>
                </a:solidFill>
                <a:latin typeface="+mj-lt"/>
              </a:rPr>
              <a:t>= </a:t>
            </a:r>
            <a:r>
              <a:rPr lang="el-GR" b="1" dirty="0" smtClean="0">
                <a:solidFill>
                  <a:srgbClr val="EEB500"/>
                </a:solidFill>
                <a:latin typeface="+mj-lt"/>
              </a:rPr>
              <a:t>€19.200</a:t>
            </a:r>
            <a:endParaRPr lang="el-GR" dirty="0" smtClean="0">
              <a:solidFill>
                <a:srgbClr val="EEB500"/>
              </a:solidFill>
              <a:latin typeface="+mj-lt"/>
            </a:endParaRPr>
          </a:p>
          <a:p>
            <a:endParaRPr lang="el-GR" dirty="0" smtClean="0">
              <a:latin typeface="+mj-lt"/>
            </a:endParaRPr>
          </a:p>
          <a:p>
            <a:pPr algn="just"/>
            <a:r>
              <a:rPr lang="el-GR" b="1" u="sng" dirty="0" smtClean="0">
                <a:solidFill>
                  <a:schemeClr val="tx2"/>
                </a:solidFill>
                <a:latin typeface="+mj-lt"/>
              </a:rPr>
              <a:t>Β. Εφαρμογή άρθρου 86(3) ΕΤΚ: </a:t>
            </a:r>
            <a:r>
              <a:rPr lang="el-GR" dirty="0" smtClean="0">
                <a:solidFill>
                  <a:schemeClr val="tx2"/>
                </a:solidFill>
                <a:latin typeface="+mj-lt"/>
              </a:rPr>
              <a:t> </a:t>
            </a:r>
            <a:r>
              <a:rPr lang="el-GR" u="sng" dirty="0" smtClean="0">
                <a:latin typeface="+mj-lt"/>
              </a:rPr>
              <a:t>Εισαγωγικός δασμός:</a:t>
            </a:r>
            <a:r>
              <a:rPr lang="el-GR" dirty="0" smtClean="0">
                <a:latin typeface="+mj-lt"/>
              </a:rPr>
              <a:t> €20.000Χ4% = </a:t>
            </a:r>
            <a:r>
              <a:rPr lang="el-GR" b="1" dirty="0" smtClean="0">
                <a:solidFill>
                  <a:srgbClr val="EEB500"/>
                </a:solidFill>
                <a:latin typeface="+mj-lt"/>
              </a:rPr>
              <a:t>€800</a:t>
            </a:r>
            <a:endParaRPr lang="el-GR" dirty="0" smtClean="0">
              <a:solidFill>
                <a:srgbClr val="EEB500"/>
              </a:solidFill>
              <a:latin typeface="+mj-lt"/>
            </a:endParaRPr>
          </a:p>
        </p:txBody>
      </p:sp>
      <p:sp>
        <p:nvSpPr>
          <p:cNvPr id="5" name="Title 1"/>
          <p:cNvSpPr txBox="1">
            <a:spLocks/>
          </p:cNvSpPr>
          <p:nvPr/>
        </p:nvSpPr>
        <p:spPr>
          <a:xfrm>
            <a:off x="571472" y="1000108"/>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571472" y="785794"/>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ΙΡ- Παράδειγμα δασμολόγησης</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596" y="1785927"/>
            <a:ext cx="8143932" cy="369332"/>
          </a:xfrm>
          <a:prstGeom prst="rect">
            <a:avLst/>
          </a:prstGeom>
        </p:spPr>
        <p:txBody>
          <a:bodyPr wrap="square">
            <a:spAutoFit/>
          </a:bodyPr>
          <a:lstStyle/>
          <a:p>
            <a:pPr algn="just"/>
            <a:r>
              <a:rPr lang="el-GR" u="sng" dirty="0" smtClean="0">
                <a:solidFill>
                  <a:srgbClr val="EEB500"/>
                </a:solidFill>
                <a:latin typeface="+mj-lt"/>
              </a:rPr>
              <a:t>Επιλογή εφαρμογής </a:t>
            </a:r>
            <a:r>
              <a:rPr lang="el-GR" b="1" u="sng" dirty="0" smtClean="0">
                <a:solidFill>
                  <a:srgbClr val="EEB500"/>
                </a:solidFill>
                <a:latin typeface="+mj-lt"/>
              </a:rPr>
              <a:t>Άρθρου 85-ΕΤΚ  εφόσον πληρούνται οι οικονομικοί όροι</a:t>
            </a:r>
            <a:endParaRPr lang="el-GR" dirty="0" smtClean="0">
              <a:solidFill>
                <a:srgbClr val="EEB500"/>
              </a:solidFill>
              <a:latin typeface="+mj-lt"/>
            </a:endParaRPr>
          </a:p>
        </p:txBody>
      </p:sp>
      <p:sp>
        <p:nvSpPr>
          <p:cNvPr id="5" name="Title 1"/>
          <p:cNvSpPr txBox="1">
            <a:spLocks/>
          </p:cNvSpPr>
          <p:nvPr/>
        </p:nvSpPr>
        <p:spPr>
          <a:xfrm>
            <a:off x="571472" y="1000108"/>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571472" y="857232"/>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ΙΡ-β’ παράδειγμα δασμολόγησης </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pic>
        <p:nvPicPr>
          <p:cNvPr id="2052" name="Picture 4"/>
          <p:cNvPicPr>
            <a:picLocks noChangeAspect="1" noChangeArrowheads="1"/>
          </p:cNvPicPr>
          <p:nvPr/>
        </p:nvPicPr>
        <p:blipFill>
          <a:blip r:embed="rId2" cstate="print"/>
          <a:srcRect l="22396" t="28333" r="21875" b="36667"/>
          <a:stretch>
            <a:fillRect/>
          </a:stretch>
        </p:blipFill>
        <p:spPr bwMode="auto">
          <a:xfrm>
            <a:off x="571472" y="2571744"/>
            <a:ext cx="7643866" cy="3000396"/>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71472" y="714356"/>
            <a:ext cx="8072495" cy="100013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714348" y="642918"/>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ΟΡ- Παραδείγματα δασμολόγησης</a:t>
            </a:r>
          </a:p>
          <a:p>
            <a:pPr algn="ctr">
              <a:spcBef>
                <a:spcPct val="0"/>
              </a:spcBef>
              <a:defRPr/>
            </a:pPr>
            <a:r>
              <a:rPr kumimoji="0" lang="el-GR" sz="2000" b="1" i="0" u="none" strike="noStrike" kern="1200" cap="none" spc="0" normalizeH="0" baseline="0" noProof="0" dirty="0" smtClean="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rPr>
              <a:t>Ο δασμός υπολογίζεται με</a:t>
            </a:r>
            <a:r>
              <a:rPr kumimoji="0" lang="el-GR" sz="2000" b="1" i="0" u="none" strike="noStrike" kern="1200" cap="none" spc="0" normalizeH="0" noProof="0" dirty="0" smtClean="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rPr>
              <a:t> βάση το </a:t>
            </a:r>
            <a:r>
              <a:rPr lang="el-GR" sz="2000" b="1" dirty="0" err="1"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κ</a:t>
            </a:r>
            <a:r>
              <a:rPr kumimoji="0" lang="el-GR" sz="2000" b="1" i="0" u="none" strike="noStrike" kern="1200" cap="none" spc="0" normalizeH="0" noProof="0" dirty="0" err="1" smtClean="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rPr>
              <a:t>όστος</a:t>
            </a:r>
            <a:r>
              <a:rPr kumimoji="0" lang="el-GR" sz="2000" b="1" i="0" u="none" strike="noStrike" kern="1200" cap="none" spc="0" normalizeH="0" noProof="0" dirty="0" smtClean="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rPr>
              <a:t> των εργασιών τελειοποίησης</a:t>
            </a:r>
            <a:endParaRPr kumimoji="0" lang="el-GR" sz="20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pic>
        <p:nvPicPr>
          <p:cNvPr id="3075" name="Picture 3"/>
          <p:cNvPicPr>
            <a:picLocks noChangeAspect="1" noChangeArrowheads="1"/>
          </p:cNvPicPr>
          <p:nvPr/>
        </p:nvPicPr>
        <p:blipFill>
          <a:blip r:embed="rId2" cstate="print"/>
          <a:srcRect l="23958" t="23535" r="32812" b="9166"/>
          <a:stretch>
            <a:fillRect/>
          </a:stretch>
        </p:blipFill>
        <p:spPr bwMode="auto">
          <a:xfrm>
            <a:off x="1857356" y="1357298"/>
            <a:ext cx="5286412" cy="5143536"/>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5786" y="1714488"/>
            <a:ext cx="7786742" cy="3462486"/>
          </a:xfrm>
          <a:prstGeom prst="rect">
            <a:avLst/>
          </a:prstGeom>
        </p:spPr>
        <p:txBody>
          <a:bodyPr wrap="square">
            <a:spAutoFit/>
          </a:bodyPr>
          <a:lstStyle/>
          <a:p>
            <a:pPr algn="just">
              <a:spcBef>
                <a:spcPts val="600"/>
              </a:spcBef>
              <a:spcAft>
                <a:spcPts val="600"/>
              </a:spcAft>
            </a:pPr>
            <a:r>
              <a:rPr lang="el-GR" dirty="0" smtClean="0">
                <a:latin typeface="+mj-lt"/>
              </a:rPr>
              <a:t>Η λειτουργία των καθεστώτων βασίζεται στην τήρηση </a:t>
            </a:r>
            <a:r>
              <a:rPr lang="el-GR" b="1" dirty="0" smtClean="0">
                <a:solidFill>
                  <a:srgbClr val="EEB500"/>
                </a:solidFill>
                <a:latin typeface="+mj-lt"/>
              </a:rPr>
              <a:t>στοιχείων</a:t>
            </a:r>
            <a:r>
              <a:rPr lang="el-GR" dirty="0" smtClean="0">
                <a:latin typeface="+mj-lt"/>
              </a:rPr>
              <a:t> από τον δικαιούχο της άδειας και όσων εμπλέκονται σε αυτά και στην άσκηση </a:t>
            </a:r>
            <a:r>
              <a:rPr lang="el-GR" b="1" dirty="0" smtClean="0">
                <a:solidFill>
                  <a:srgbClr val="EEB500"/>
                </a:solidFill>
                <a:latin typeface="+mj-lt"/>
              </a:rPr>
              <a:t>αποτελεσματικών τελωνειακών ελέγχων </a:t>
            </a:r>
            <a:r>
              <a:rPr lang="el-GR" dirty="0" smtClean="0">
                <a:latin typeface="+mj-lt"/>
              </a:rPr>
              <a:t>εκ μέρους του Τελωνείου Ελέγχου και όσων τελωνείων εμπλέκονται (υπαγωγής, εκκαθάρισης) με σκοπό τη βεβαίωση της ορθής λειτουργίας τους, για την προστασία των δημοσίων εσόδων και του πολίτη γενικότερα. </a:t>
            </a:r>
          </a:p>
          <a:p>
            <a:pPr marL="342900" indent="-342900" algn="ctr">
              <a:lnSpc>
                <a:spcPct val="150000"/>
              </a:lnSpc>
              <a:spcBef>
                <a:spcPts val="600"/>
              </a:spcBef>
              <a:spcAft>
                <a:spcPts val="600"/>
              </a:spcAft>
            </a:pPr>
            <a:endParaRPr lang="el-GR" b="1" smtClean="0">
              <a:solidFill>
                <a:srgbClr val="EEB500"/>
              </a:solidFill>
              <a:latin typeface="+mj-lt"/>
            </a:endParaRPr>
          </a:p>
          <a:p>
            <a:pPr marL="342900" indent="-342900" algn="ctr">
              <a:lnSpc>
                <a:spcPct val="150000"/>
              </a:lnSpc>
              <a:spcBef>
                <a:spcPts val="600"/>
              </a:spcBef>
              <a:spcAft>
                <a:spcPts val="600"/>
              </a:spcAft>
            </a:pPr>
            <a:r>
              <a:rPr lang="el-GR" b="1" smtClean="0">
                <a:solidFill>
                  <a:srgbClr val="EEB500"/>
                </a:solidFill>
                <a:latin typeface="+mj-lt"/>
              </a:rPr>
              <a:t>ΔΙΕΥΚΟΛΥΝΣΗ </a:t>
            </a:r>
            <a:r>
              <a:rPr lang="el-GR" b="1" dirty="0" smtClean="0">
                <a:solidFill>
                  <a:srgbClr val="EEB500"/>
                </a:solidFill>
                <a:latin typeface="+mj-lt"/>
              </a:rPr>
              <a:t>ΕΜΠΟΡΙΟΥ//ΕΦΑΡΜΟΓΗ ΑΠΟΤΕΛΕΣΜΑΤΙΚΩΝ ΕΛΕΓΧΩΝ</a:t>
            </a:r>
          </a:p>
          <a:p>
            <a:pPr marL="342900" indent="-342900" algn="ctr">
              <a:lnSpc>
                <a:spcPct val="150000"/>
              </a:lnSpc>
              <a:spcBef>
                <a:spcPts val="600"/>
              </a:spcBef>
              <a:spcAft>
                <a:spcPts val="600"/>
              </a:spcAft>
            </a:pPr>
            <a:endParaRPr lang="el-GR" b="1" dirty="0" smtClean="0">
              <a:solidFill>
                <a:srgbClr val="EEB500"/>
              </a:solidFill>
              <a:latin typeface="+mj-lt"/>
            </a:endParaRPr>
          </a:p>
        </p:txBody>
      </p:sp>
      <p:sp>
        <p:nvSpPr>
          <p:cNvPr id="5"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857232"/>
            <a:ext cx="8072495" cy="58102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Έλεγχοι για τα καθεστώτα τελειοποίησης</a:t>
            </a:r>
            <a:endParaRPr kumimoji="0" lang="el-GR" sz="28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571472" y="1071546"/>
            <a:ext cx="8072495" cy="5429288"/>
          </a:xfrm>
          <a:prstGeom prst="rect">
            <a:avLst/>
          </a:prstGeom>
          <a:ln>
            <a:noFill/>
          </a:ln>
        </p:spPr>
        <p:txBody>
          <a:bodyPr vert="horz" lIns="0" tIns="0" rIns="0" bIns="0" anchor="t">
            <a:noAutofit/>
            <a:scene3d>
              <a:camera prst="orthographicFront"/>
              <a:lightRig rig="freezing" dir="t">
                <a:rot lat="0" lon="0" rev="5640000"/>
              </a:lightRig>
            </a:scene3d>
            <a:sp3d prstMaterial="flat">
              <a:bevelT w="38100" h="38100"/>
            </a:sp3d>
          </a:bodyPr>
          <a:lstStyle/>
          <a:p>
            <a:pPr>
              <a:defRPr/>
            </a:pPr>
            <a:r>
              <a:rPr lang="el-GR" sz="2000" b="1" dirty="0" smtClean="0">
                <a:solidFill>
                  <a:srgbClr val="EEB500"/>
                </a:solidFill>
                <a:latin typeface="+mj-lt"/>
              </a:rPr>
              <a:t>ΠΕΡΙΣΣΟΤΕΡΕΣ ΠΛΗΡΟΦΟΡΙΕΣ ΘΑ ΒΡΕΙΤΕ ΣΤΗΝ ΙΣΤΟΣΕΛΙΔΑ ΤΟΥ ΤΜΗΜΑΤΟΣ ΤΕΛΩΝΕΙΩΝ: </a:t>
            </a:r>
            <a:r>
              <a:rPr lang="en-GB" sz="2000" dirty="0" smtClean="0">
                <a:latin typeface="+mj-lt"/>
                <a:hlinkClick r:id="rId2"/>
              </a:rPr>
              <a:t>http://www.mof.gov.cy/ce</a:t>
            </a:r>
            <a:r>
              <a:rPr lang="el-GR" sz="2000" dirty="0" smtClean="0">
                <a:latin typeface="+mj-lt"/>
              </a:rPr>
              <a:t>                          ΚΑΙ </a:t>
            </a:r>
            <a:endParaRPr lang="el-GR" sz="2000" b="1" dirty="0" smtClean="0">
              <a:solidFill>
                <a:srgbClr val="EEB500"/>
              </a:solidFill>
              <a:latin typeface="+mj-lt"/>
            </a:endParaRPr>
          </a:p>
          <a:p>
            <a:pPr>
              <a:defRPr/>
            </a:pPr>
            <a:r>
              <a:rPr lang="en-GB" sz="2000" dirty="0" smtClean="0">
                <a:latin typeface="+mj-lt"/>
              </a:rPr>
              <a:t> </a:t>
            </a:r>
            <a:endParaRPr lang="el-GR" sz="2000" dirty="0" smtClean="0">
              <a:latin typeface="+mj-lt"/>
            </a:endParaRPr>
          </a:p>
          <a:p>
            <a:pPr>
              <a:defRPr/>
            </a:pPr>
            <a:endParaRPr lang="el-GR" sz="2000" dirty="0" smtClean="0">
              <a:latin typeface="+mj-lt"/>
            </a:endParaRPr>
          </a:p>
          <a:p>
            <a:pPr lvl="1">
              <a:buFont typeface="Wingdings" pitchFamily="2" charset="2"/>
              <a:buChar char="Ø"/>
              <a:defRPr/>
            </a:pPr>
            <a:r>
              <a:rPr lang="el-GR" sz="2000" b="1" dirty="0" smtClean="0">
                <a:latin typeface="+mj-lt"/>
              </a:rPr>
              <a:t>Πληροφορίες για επιχειρήσεις </a:t>
            </a:r>
            <a:endParaRPr lang="el-GR" sz="2000" dirty="0" smtClean="0">
              <a:latin typeface="+mj-lt"/>
            </a:endParaRPr>
          </a:p>
          <a:p>
            <a:pPr lvl="1">
              <a:defRPr/>
            </a:pPr>
            <a:endParaRPr lang="en-GB" sz="2000" b="1" dirty="0" smtClean="0">
              <a:latin typeface="+mj-lt"/>
            </a:endParaRPr>
          </a:p>
          <a:p>
            <a:pPr lvl="1">
              <a:buFont typeface="Wingdings" pitchFamily="2" charset="2"/>
              <a:buChar char="Ø"/>
              <a:defRPr/>
            </a:pPr>
            <a:r>
              <a:rPr lang="el-GR" sz="2000" b="1" dirty="0" smtClean="0">
                <a:latin typeface="+mj-lt"/>
              </a:rPr>
              <a:t>Εκδόσεις/Συνοπτικοί Οδηγοί</a:t>
            </a:r>
          </a:p>
          <a:p>
            <a:pPr lvl="1">
              <a:buFont typeface="Wingdings" pitchFamily="2" charset="2"/>
              <a:buChar char="Ø"/>
              <a:defRPr/>
            </a:pPr>
            <a:endParaRPr lang="el-GR" sz="2000" b="1" dirty="0" smtClean="0">
              <a:latin typeface="+mj-lt"/>
            </a:endParaRPr>
          </a:p>
          <a:p>
            <a:pPr lvl="1">
              <a:defRPr/>
            </a:pPr>
            <a:endParaRPr lang="el-GR" sz="2000" b="1" dirty="0" smtClean="0">
              <a:latin typeface="+mj-lt"/>
            </a:endParaRPr>
          </a:p>
          <a:p>
            <a:r>
              <a:rPr lang="el-GR" dirty="0" smtClean="0">
                <a:latin typeface="+mj-lt"/>
              </a:rPr>
              <a:t>Για συγκεκριμένα αιτήματα μπορείτε να αποταθείτε  γραπτώς:</a:t>
            </a:r>
          </a:p>
          <a:p>
            <a:r>
              <a:rPr lang="el-GR" dirty="0" smtClean="0">
                <a:latin typeface="+mj-lt"/>
              </a:rPr>
              <a:t>Αν. Διευθύντρια </a:t>
            </a:r>
            <a:br>
              <a:rPr lang="el-GR" dirty="0" smtClean="0">
                <a:latin typeface="+mj-lt"/>
              </a:rPr>
            </a:br>
            <a:r>
              <a:rPr lang="el-GR" dirty="0" smtClean="0">
                <a:latin typeface="+mj-lt"/>
              </a:rPr>
              <a:t>Τμήματος Τελωνείων,</a:t>
            </a:r>
            <a:br>
              <a:rPr lang="el-GR" dirty="0" smtClean="0">
                <a:latin typeface="+mj-lt"/>
              </a:rPr>
            </a:br>
            <a:r>
              <a:rPr lang="el-GR" dirty="0" smtClean="0">
                <a:latin typeface="+mj-lt"/>
              </a:rPr>
              <a:t>Αρχιτελωνείο</a:t>
            </a:r>
            <a:br>
              <a:rPr lang="el-GR" dirty="0" smtClean="0">
                <a:latin typeface="+mj-lt"/>
              </a:rPr>
            </a:br>
            <a:r>
              <a:rPr lang="el-GR" dirty="0" smtClean="0">
                <a:latin typeface="+mj-lt"/>
              </a:rPr>
              <a:t>1440 Λευκωσία. </a:t>
            </a:r>
          </a:p>
          <a:p>
            <a:r>
              <a:rPr lang="el-GR" dirty="0" smtClean="0">
                <a:latin typeface="+mj-lt"/>
              </a:rPr>
              <a:t>Αρ. φαξ: 22302031, Ηλεκτρονικό ταχυδρομείο: </a:t>
            </a:r>
            <a:r>
              <a:rPr lang="el-GR" u="sng" dirty="0" err="1" smtClean="0">
                <a:latin typeface="+mj-lt"/>
                <a:hlinkClick r:id="rId3"/>
              </a:rPr>
              <a:t>headquarters@customs.mof.gov.cy</a:t>
            </a:r>
            <a:r>
              <a:rPr lang="el-GR" dirty="0" smtClean="0">
                <a:latin typeface="+mj-lt"/>
                <a:hlinkClick r:id="rId3"/>
              </a:rPr>
              <a:t>.</a:t>
            </a:r>
            <a:r>
              <a:rPr lang="el-GR" dirty="0" smtClean="0">
                <a:latin typeface="+mj-lt"/>
              </a:rPr>
              <a:t/>
            </a:r>
            <a:br>
              <a:rPr lang="el-GR" dirty="0" smtClean="0">
                <a:latin typeface="+mj-lt"/>
              </a:rPr>
            </a:br>
            <a:endParaRPr lang="el-GR" dirty="0" smtClean="0">
              <a:latin typeface="+mj-lt"/>
            </a:endParaRPr>
          </a:p>
        </p:txBody>
      </p:sp>
      <p:pic>
        <p:nvPicPr>
          <p:cNvPr id="1027" name="Picture 3"/>
          <p:cNvPicPr>
            <a:picLocks noChangeAspect="1" noChangeArrowheads="1"/>
          </p:cNvPicPr>
          <p:nvPr/>
        </p:nvPicPr>
        <p:blipFill>
          <a:blip r:embed="rId4" cstate="print"/>
          <a:srcRect l="12500" t="49167" r="73958" b="30000"/>
          <a:stretch>
            <a:fillRect/>
          </a:stretch>
        </p:blipFill>
        <p:spPr bwMode="auto">
          <a:xfrm>
            <a:off x="5357818" y="1357298"/>
            <a:ext cx="714380" cy="68690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12500" t="34167" r="58333" b="19166"/>
          <a:stretch>
            <a:fillRect/>
          </a:stretch>
        </p:blipFill>
        <p:spPr bwMode="auto">
          <a:xfrm>
            <a:off x="6643702" y="1357298"/>
            <a:ext cx="714380" cy="714380"/>
          </a:xfrm>
          <a:prstGeom prst="rect">
            <a:avLst/>
          </a:prstGeom>
          <a:noFill/>
          <a:ln w="9525">
            <a:noFill/>
            <a:miter lim="800000"/>
            <a:headEnd/>
            <a:tailEnd/>
          </a:ln>
        </p:spPr>
      </p:pic>
    </p:spTree>
  </p:cSld>
  <p:clrMapOvr>
    <a:masterClrMapping/>
  </p:clrMapOvr>
  <p:transition spd="med">
    <p:diamon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00034" y="857232"/>
            <a:ext cx="8072495"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Title 1"/>
          <p:cNvSpPr txBox="1">
            <a:spLocks/>
          </p:cNvSpPr>
          <p:nvPr/>
        </p:nvSpPr>
        <p:spPr>
          <a:xfrm>
            <a:off x="642910" y="1571612"/>
            <a:ext cx="8072495" cy="1857388"/>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2800" b="1" noProof="0" dirty="0" smtClean="0">
                <a:ln w="635">
                  <a:noFill/>
                </a:ln>
                <a:solidFill>
                  <a:srgbClr val="EEB500"/>
                </a:solidFill>
                <a:effectLst>
                  <a:outerShdw blurRad="38100" dist="25400" dir="5400000" algn="tl" rotWithShape="0">
                    <a:srgbClr val="000000">
                      <a:alpha val="43000"/>
                    </a:srgbClr>
                  </a:outerShdw>
                </a:effectLst>
                <a:latin typeface="+mj-lt"/>
                <a:ea typeface="+mj-ea"/>
                <a:cs typeface="+mj-cs"/>
              </a:rPr>
              <a:t>Ευχαριστώ για την προσοχή σας</a:t>
            </a:r>
          </a:p>
          <a:p>
            <a:pPr algn="ctr">
              <a:spcBef>
                <a:spcPct val="0"/>
              </a:spcBef>
              <a:defRPr/>
            </a:pPr>
            <a:endParaRPr kumimoji="0" lang="el-GR" sz="2800" b="1" i="0" u="none" strike="noStrike" kern="1200" cap="none" spc="0" normalizeH="0" baseline="0" dirty="0" smtClean="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a:p>
            <a:pPr algn="ctr">
              <a:spcBef>
                <a:spcPct val="0"/>
              </a:spcBef>
              <a:defRPr/>
            </a:pPr>
            <a:endParaRPr lang="el-GR" sz="24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a:p>
            <a:pPr algn="ctr">
              <a:spcBef>
                <a:spcPct val="0"/>
              </a:spcBef>
              <a:defRPr/>
            </a:pPr>
            <a:endParaRPr lang="el-GR" sz="24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9" y="1571613"/>
            <a:ext cx="7786743"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1" algn="ctr"/>
            <a:endParaRPr lang="el-GR" sz="30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5" name="Title 1"/>
          <p:cNvSpPr txBox="1">
            <a:spLocks/>
          </p:cNvSpPr>
          <p:nvPr/>
        </p:nvSpPr>
        <p:spPr>
          <a:xfrm>
            <a:off x="214283" y="1428737"/>
            <a:ext cx="8429684" cy="528641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Subtitle 2"/>
          <p:cNvSpPr txBox="1">
            <a:spLocks/>
          </p:cNvSpPr>
          <p:nvPr/>
        </p:nvSpPr>
        <p:spPr>
          <a:xfrm>
            <a:off x="357158" y="1214447"/>
            <a:ext cx="8358247" cy="5286388"/>
          </a:xfrm>
          <a:prstGeom prst="rect">
            <a:avLst/>
          </a:prstGeom>
        </p:spPr>
        <p:txBody>
          <a:bodyPr vert="horz" lIns="45720" rIns="45720" anchor="t">
            <a:noAutofit/>
          </a:bodyPr>
          <a:lstStyle/>
          <a:p>
            <a:pPr lvl="1" algn="just">
              <a:lnSpc>
                <a:spcPct val="150000"/>
              </a:lnSpc>
            </a:pPr>
            <a:endParaRPr lang="el-GR" sz="1400" dirty="0"/>
          </a:p>
        </p:txBody>
      </p:sp>
      <p:pic>
        <p:nvPicPr>
          <p:cNvPr id="126978" name="Picture 2"/>
          <p:cNvPicPr>
            <a:picLocks noChangeAspect="1" noChangeArrowheads="1"/>
          </p:cNvPicPr>
          <p:nvPr/>
        </p:nvPicPr>
        <p:blipFill>
          <a:blip r:embed="rId2" cstate="print"/>
          <a:srcRect l="11458" t="27736" r="20312" b="17499"/>
          <a:stretch>
            <a:fillRect/>
          </a:stretch>
        </p:blipFill>
        <p:spPr bwMode="auto">
          <a:xfrm>
            <a:off x="285720" y="1714488"/>
            <a:ext cx="8572560" cy="4300437"/>
          </a:xfrm>
          <a:prstGeom prst="rect">
            <a:avLst/>
          </a:prstGeom>
          <a:noFill/>
          <a:ln w="9525">
            <a:noFill/>
            <a:miter lim="800000"/>
            <a:headEnd/>
            <a:tailEnd/>
          </a:ln>
        </p:spPr>
      </p:pic>
      <p:sp>
        <p:nvSpPr>
          <p:cNvPr id="9" name="Subtitle 2"/>
          <p:cNvSpPr txBox="1">
            <a:spLocks/>
          </p:cNvSpPr>
          <p:nvPr/>
        </p:nvSpPr>
        <p:spPr>
          <a:xfrm>
            <a:off x="357158" y="571480"/>
            <a:ext cx="8501122" cy="785818"/>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l-GR" sz="2400" dirty="0" smtClean="0">
                <a:solidFill>
                  <a:schemeClr val="bg2">
                    <a:lumMod val="20000"/>
                    <a:lumOff val="80000"/>
                  </a:schemeClr>
                </a:solidFill>
                <a:latin typeface="+mj-lt"/>
              </a:rPr>
              <a:t>Εισαγωγές εμπορευμάτων με χρήση ΙΡ</a:t>
            </a:r>
            <a:endParaRPr kumimoji="0" lang="el-GR" sz="2400" b="0" i="0" u="none" strike="noStrike" kern="1200" cap="none" spc="0" normalizeH="0" baseline="0" noProof="0" dirty="0" smtClean="0">
              <a:ln>
                <a:noFill/>
              </a:ln>
              <a:solidFill>
                <a:schemeClr val="bg2">
                  <a:lumMod val="20000"/>
                  <a:lumOff val="80000"/>
                </a:schemeClr>
              </a:solidFill>
              <a:effectLst/>
              <a:uLnTx/>
              <a:uFillTx/>
              <a:latin typeface="+mj-lt"/>
              <a:ea typeface="+mn-ea"/>
              <a:cs typeface="+mn-cs"/>
            </a:endParaRPr>
          </a:p>
        </p:txBody>
      </p:sp>
    </p:spTree>
  </p:cSld>
  <p:clrMapOvr>
    <a:masterClrMapping/>
  </p:clrMapOvr>
  <p:transition spd="med">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9" y="1571613"/>
            <a:ext cx="7786743"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1" algn="ctr"/>
            <a:endParaRPr lang="el-GR" sz="30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5" name="Title 1"/>
          <p:cNvSpPr txBox="1">
            <a:spLocks/>
          </p:cNvSpPr>
          <p:nvPr/>
        </p:nvSpPr>
        <p:spPr>
          <a:xfrm>
            <a:off x="214283" y="1428737"/>
            <a:ext cx="8429684" cy="528641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Subtitle 2"/>
          <p:cNvSpPr txBox="1">
            <a:spLocks/>
          </p:cNvSpPr>
          <p:nvPr/>
        </p:nvSpPr>
        <p:spPr>
          <a:xfrm>
            <a:off x="357158" y="1214447"/>
            <a:ext cx="8358247" cy="5286388"/>
          </a:xfrm>
          <a:prstGeom prst="rect">
            <a:avLst/>
          </a:prstGeom>
        </p:spPr>
        <p:txBody>
          <a:bodyPr vert="horz" lIns="45720" rIns="45720" anchor="t">
            <a:noAutofit/>
          </a:bodyPr>
          <a:lstStyle/>
          <a:p>
            <a:pPr lvl="1" algn="just">
              <a:lnSpc>
                <a:spcPct val="150000"/>
              </a:lnSpc>
            </a:pPr>
            <a:endParaRPr lang="el-GR" sz="1400" dirty="0"/>
          </a:p>
        </p:txBody>
      </p:sp>
      <p:pic>
        <p:nvPicPr>
          <p:cNvPr id="128002" name="Picture 2"/>
          <p:cNvPicPr>
            <a:picLocks noChangeAspect="1" noChangeArrowheads="1"/>
          </p:cNvPicPr>
          <p:nvPr/>
        </p:nvPicPr>
        <p:blipFill>
          <a:blip r:embed="rId2" cstate="print"/>
          <a:srcRect l="15104" t="30798" r="19791" b="14166"/>
          <a:stretch>
            <a:fillRect/>
          </a:stretch>
        </p:blipFill>
        <p:spPr bwMode="auto">
          <a:xfrm>
            <a:off x="357158" y="1714488"/>
            <a:ext cx="8358247" cy="4416011"/>
          </a:xfrm>
          <a:prstGeom prst="rect">
            <a:avLst/>
          </a:prstGeom>
          <a:noFill/>
          <a:ln w="9525">
            <a:noFill/>
            <a:miter lim="800000"/>
            <a:headEnd/>
            <a:tailEnd/>
          </a:ln>
        </p:spPr>
      </p:pic>
      <p:sp>
        <p:nvSpPr>
          <p:cNvPr id="10" name="Subtitle 2"/>
          <p:cNvSpPr txBox="1">
            <a:spLocks/>
          </p:cNvSpPr>
          <p:nvPr/>
        </p:nvSpPr>
        <p:spPr>
          <a:xfrm>
            <a:off x="214282" y="733856"/>
            <a:ext cx="8643998" cy="980632"/>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l-GR" sz="2400" dirty="0" smtClean="0">
                <a:solidFill>
                  <a:schemeClr val="bg2">
                    <a:lumMod val="20000"/>
                    <a:lumOff val="80000"/>
                  </a:schemeClr>
                </a:solidFill>
                <a:latin typeface="+mj-lt"/>
              </a:rPr>
              <a:t>Εξαγωγές εμπορευμάτων μετά από χρήση  ΙΡ</a:t>
            </a:r>
            <a:endParaRPr kumimoji="0" lang="el-GR" sz="2400" b="0" i="0" u="none" strike="noStrike" kern="1200" cap="none" spc="0" normalizeH="0" baseline="0" noProof="0" dirty="0" smtClean="0">
              <a:ln>
                <a:noFill/>
              </a:ln>
              <a:solidFill>
                <a:schemeClr val="bg2">
                  <a:lumMod val="20000"/>
                  <a:lumOff val="80000"/>
                </a:schemeClr>
              </a:solidFill>
              <a:effectLst/>
              <a:uLnTx/>
              <a:uFillTx/>
              <a:latin typeface="+mj-lt"/>
              <a:ea typeface="+mn-ea"/>
              <a:cs typeface="+mn-cs"/>
            </a:endParaRPr>
          </a:p>
        </p:txBody>
      </p:sp>
    </p:spTree>
  </p:cSld>
  <p:clrMapOvr>
    <a:masterClrMapping/>
  </p:clrMapOvr>
  <p:transition spd="med">
    <p:diamon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9" y="1571613"/>
            <a:ext cx="7786743"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1" algn="ctr"/>
            <a:endParaRPr lang="el-GR" sz="30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5" name="Title 1"/>
          <p:cNvSpPr txBox="1">
            <a:spLocks/>
          </p:cNvSpPr>
          <p:nvPr/>
        </p:nvSpPr>
        <p:spPr>
          <a:xfrm>
            <a:off x="214283" y="1428737"/>
            <a:ext cx="8429684" cy="528641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Subtitle 2"/>
          <p:cNvSpPr txBox="1">
            <a:spLocks/>
          </p:cNvSpPr>
          <p:nvPr/>
        </p:nvSpPr>
        <p:spPr>
          <a:xfrm>
            <a:off x="357158" y="1214447"/>
            <a:ext cx="8358247" cy="5286388"/>
          </a:xfrm>
          <a:prstGeom prst="rect">
            <a:avLst/>
          </a:prstGeom>
        </p:spPr>
        <p:txBody>
          <a:bodyPr vert="horz" lIns="45720" rIns="45720" anchor="t">
            <a:noAutofit/>
          </a:bodyPr>
          <a:lstStyle/>
          <a:p>
            <a:pPr lvl="1" algn="just">
              <a:lnSpc>
                <a:spcPct val="150000"/>
              </a:lnSpc>
            </a:pPr>
            <a:endParaRPr lang="el-GR" sz="1400" dirty="0"/>
          </a:p>
        </p:txBody>
      </p:sp>
      <p:pic>
        <p:nvPicPr>
          <p:cNvPr id="130050" name="Picture 2"/>
          <p:cNvPicPr>
            <a:picLocks noChangeAspect="1" noChangeArrowheads="1"/>
          </p:cNvPicPr>
          <p:nvPr/>
        </p:nvPicPr>
        <p:blipFill>
          <a:blip r:embed="rId2" cstate="print"/>
          <a:srcRect l="11979" t="27670" r="20312" b="9166"/>
          <a:stretch>
            <a:fillRect/>
          </a:stretch>
        </p:blipFill>
        <p:spPr bwMode="auto">
          <a:xfrm>
            <a:off x="428597" y="1500174"/>
            <a:ext cx="8072495" cy="4706666"/>
          </a:xfrm>
          <a:prstGeom prst="rect">
            <a:avLst/>
          </a:prstGeom>
          <a:noFill/>
          <a:ln w="9525">
            <a:noFill/>
            <a:miter lim="800000"/>
            <a:headEnd/>
            <a:tailEnd/>
          </a:ln>
        </p:spPr>
      </p:pic>
      <p:sp>
        <p:nvSpPr>
          <p:cNvPr id="9" name="Subtitle 2"/>
          <p:cNvSpPr txBox="1">
            <a:spLocks/>
          </p:cNvSpPr>
          <p:nvPr/>
        </p:nvSpPr>
        <p:spPr>
          <a:xfrm>
            <a:off x="214282" y="733856"/>
            <a:ext cx="8643998" cy="980632"/>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l-GR" sz="2400" dirty="0" smtClean="0">
                <a:solidFill>
                  <a:schemeClr val="bg2">
                    <a:lumMod val="20000"/>
                    <a:lumOff val="80000"/>
                  </a:schemeClr>
                </a:solidFill>
                <a:latin typeface="+mj-lt"/>
              </a:rPr>
              <a:t>Κράτη Μέλη με </a:t>
            </a:r>
            <a:r>
              <a:rPr lang="el-GR" sz="2400" dirty="0" smtClean="0">
                <a:solidFill>
                  <a:schemeClr val="bg2">
                    <a:lumMod val="20000"/>
                    <a:lumOff val="80000"/>
                  </a:schemeClr>
                </a:solidFill>
                <a:latin typeface="+mj-lt"/>
              </a:rPr>
              <a:t>υψηλή </a:t>
            </a:r>
            <a:r>
              <a:rPr lang="el-GR" sz="2400" dirty="0" smtClean="0">
                <a:solidFill>
                  <a:schemeClr val="bg2">
                    <a:lumMod val="20000"/>
                    <a:lumOff val="80000"/>
                  </a:schemeClr>
                </a:solidFill>
                <a:latin typeface="+mj-lt"/>
              </a:rPr>
              <a:t>χρήση  ΙΡ</a:t>
            </a:r>
            <a:endParaRPr kumimoji="0" lang="el-GR" sz="2400" b="0" i="0" u="none" strike="noStrike" kern="1200" cap="none" spc="0" normalizeH="0" baseline="0" noProof="0" dirty="0" smtClean="0">
              <a:ln>
                <a:noFill/>
              </a:ln>
              <a:solidFill>
                <a:schemeClr val="bg2">
                  <a:lumMod val="20000"/>
                  <a:lumOff val="80000"/>
                </a:schemeClr>
              </a:solidFill>
              <a:effectLst/>
              <a:uLnTx/>
              <a:uFillTx/>
              <a:latin typeface="+mj-lt"/>
              <a:ea typeface="+mn-ea"/>
              <a:cs typeface="+mn-cs"/>
            </a:endParaRPr>
          </a:p>
        </p:txBody>
      </p:sp>
    </p:spTree>
  </p:cSld>
  <p:clrMapOvr>
    <a:masterClrMapping/>
  </p:clrMapOvr>
  <p:transition spd="med">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4349" y="1571613"/>
            <a:ext cx="7786743" cy="71438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1" algn="ctr"/>
            <a:endParaRPr lang="el-GR" sz="30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5" name="Title 1"/>
          <p:cNvSpPr txBox="1">
            <a:spLocks/>
          </p:cNvSpPr>
          <p:nvPr/>
        </p:nvSpPr>
        <p:spPr>
          <a:xfrm>
            <a:off x="214283" y="1428737"/>
            <a:ext cx="8429684" cy="5286412"/>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lvl="0">
              <a:lnSpc>
                <a:spcPct val="150000"/>
              </a:lnSpc>
              <a:spcBef>
                <a:spcPct val="0"/>
              </a:spcBef>
              <a:defRPr/>
            </a:pPr>
            <a:endParaRPr lang="el-GR" sz="2000" b="1" dirty="0">
              <a:ln w="635">
                <a:noFill/>
              </a:ln>
              <a:solidFill>
                <a:schemeClr val="accent3">
                  <a:lumMod val="40000"/>
                  <a:lumOff val="60000"/>
                </a:schemeClr>
              </a:solidFill>
              <a:effectLst>
                <a:outerShdw blurRad="38100" dist="25400" dir="5400000" algn="tl" rotWithShape="0">
                  <a:srgbClr val="000000">
                    <a:alpha val="43000"/>
                  </a:srgbClr>
                </a:outerShdw>
              </a:effectLst>
              <a:latin typeface="+mj-lt"/>
              <a:ea typeface="+mj-ea"/>
              <a:cs typeface="+mj-cs"/>
            </a:endParaRPr>
          </a:p>
        </p:txBody>
      </p:sp>
      <p:sp>
        <p:nvSpPr>
          <p:cNvPr id="1026" name="AutoShape 2"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european union map 201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1074" name="Picture 2"/>
          <p:cNvPicPr>
            <a:picLocks noChangeAspect="1" noChangeArrowheads="1"/>
          </p:cNvPicPr>
          <p:nvPr/>
        </p:nvPicPr>
        <p:blipFill>
          <a:blip r:embed="rId2" cstate="print"/>
          <a:srcRect l="10417" t="25086" r="19270" b="9999"/>
          <a:stretch>
            <a:fillRect/>
          </a:stretch>
        </p:blipFill>
        <p:spPr bwMode="auto">
          <a:xfrm>
            <a:off x="285722" y="1428736"/>
            <a:ext cx="8591263" cy="4957290"/>
          </a:xfrm>
          <a:prstGeom prst="rect">
            <a:avLst/>
          </a:prstGeom>
          <a:noFill/>
          <a:ln w="9525">
            <a:noFill/>
            <a:miter lim="800000"/>
            <a:headEnd/>
            <a:tailEnd/>
          </a:ln>
        </p:spPr>
      </p:pic>
      <p:sp>
        <p:nvSpPr>
          <p:cNvPr id="8" name="Subtitle 2"/>
          <p:cNvSpPr txBox="1">
            <a:spLocks/>
          </p:cNvSpPr>
          <p:nvPr/>
        </p:nvSpPr>
        <p:spPr>
          <a:xfrm>
            <a:off x="214282" y="733856"/>
            <a:ext cx="8643998" cy="980632"/>
          </a:xfrm>
          <a:prstGeom prst="rect">
            <a:avLst/>
          </a:prstGeom>
        </p:spPr>
        <p:txBody>
          <a:bodyPr vert="horz" lIns="45720" rIns="45720" anchor="t">
            <a:normAutofit/>
          </a:bodyPr>
          <a:lstStyle/>
          <a:p>
            <a:pPr marL="0" marR="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l-GR" sz="2400" dirty="0" smtClean="0">
                <a:solidFill>
                  <a:schemeClr val="bg2">
                    <a:lumMod val="20000"/>
                    <a:lumOff val="80000"/>
                  </a:schemeClr>
                </a:solidFill>
                <a:latin typeface="+mj-lt"/>
              </a:rPr>
              <a:t>Άλλα Κράτη Μέλη με χρήση  ΙΡ</a:t>
            </a:r>
            <a:endParaRPr kumimoji="0" lang="el-GR" sz="2400" b="0" i="0" u="none" strike="noStrike" kern="1200" cap="none" spc="0" normalizeH="0" baseline="0" noProof="0" dirty="0" smtClean="0">
              <a:ln>
                <a:noFill/>
              </a:ln>
              <a:solidFill>
                <a:schemeClr val="bg2">
                  <a:lumMod val="20000"/>
                  <a:lumOff val="80000"/>
                </a:schemeClr>
              </a:solidFill>
              <a:effectLst/>
              <a:uLnTx/>
              <a:uFillTx/>
              <a:latin typeface="+mj-lt"/>
              <a:ea typeface="+mn-ea"/>
              <a:cs typeface="+mn-cs"/>
            </a:endParaRPr>
          </a:p>
        </p:txBody>
      </p:sp>
    </p:spTree>
  </p:cSld>
  <p:clrMapOvr>
    <a:masterClrMapping/>
  </p:clrMapOvr>
  <p:transition spd="med">
    <p:diamon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43570" y="5286388"/>
            <a:ext cx="3395659" cy="980632"/>
          </a:xfrm>
        </p:spPr>
        <p:txBody>
          <a:bodyPr>
            <a:normAutofit/>
          </a:bodyPr>
          <a:lstStyle/>
          <a:p>
            <a:r>
              <a:rPr lang="el-GR" sz="2400" dirty="0" smtClean="0">
                <a:solidFill>
                  <a:schemeClr val="bg2">
                    <a:lumMod val="20000"/>
                    <a:lumOff val="80000"/>
                  </a:schemeClr>
                </a:solidFill>
                <a:latin typeface="+mj-lt"/>
              </a:rPr>
              <a:t>Μαρία Θεοφίλου Τσολάκη</a:t>
            </a:r>
            <a:endParaRPr lang="en-US" sz="2400" dirty="0" smtClean="0">
              <a:solidFill>
                <a:schemeClr val="bg2">
                  <a:lumMod val="20000"/>
                  <a:lumOff val="80000"/>
                </a:schemeClr>
              </a:solidFill>
              <a:latin typeface="+mj-lt"/>
            </a:endParaRPr>
          </a:p>
          <a:p>
            <a:r>
              <a:rPr lang="el-GR" sz="2400" dirty="0" smtClean="0">
                <a:solidFill>
                  <a:schemeClr val="bg2">
                    <a:lumMod val="20000"/>
                    <a:lumOff val="80000"/>
                  </a:schemeClr>
                </a:solidFill>
                <a:latin typeface="+mj-lt"/>
              </a:rPr>
              <a:t>Τμήμα Τελωνείων</a:t>
            </a:r>
          </a:p>
        </p:txBody>
      </p:sp>
      <p:sp>
        <p:nvSpPr>
          <p:cNvPr id="7" name="Title 1"/>
          <p:cNvSpPr txBox="1">
            <a:spLocks/>
          </p:cNvSpPr>
          <p:nvPr/>
        </p:nvSpPr>
        <p:spPr>
          <a:xfrm>
            <a:off x="0" y="785794"/>
            <a:ext cx="9144000" cy="5072098"/>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lvl="0" algn="ctr">
              <a:lnSpc>
                <a:spcPct val="150000"/>
              </a:lnSpc>
              <a:spcBef>
                <a:spcPct val="0"/>
              </a:spcBef>
              <a:defRPr/>
            </a:pP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endParaRPr>
          </a:p>
          <a:p>
            <a:pPr lvl="0" algn="ctr">
              <a:lnSpc>
                <a:spcPct val="150000"/>
              </a:lnSpc>
              <a:spcBef>
                <a:spcPct val="0"/>
              </a:spcBef>
              <a:defRPr/>
            </a:pPr>
            <a:r>
              <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rPr>
              <a:t>ΕΙΔΙΚΑ ΤΕΛΩΝΕΙΑΚΑ </a:t>
            </a:r>
          </a:p>
          <a:p>
            <a:pPr lvl="0" algn="ctr">
              <a:lnSpc>
                <a:spcPct val="150000"/>
              </a:lnSpc>
              <a:spcBef>
                <a:spcPct val="0"/>
              </a:spcBef>
              <a:defRPr/>
            </a:pPr>
            <a:r>
              <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rPr>
              <a:t>ΚΑΘΕΣΤΩΤΑ ΤΕΛΕΙΟΠΟΙΗΣΗΣ</a:t>
            </a:r>
          </a:p>
          <a:p>
            <a:pPr lvl="0" algn="ctr">
              <a:lnSpc>
                <a:spcPct val="150000"/>
              </a:lnSpc>
              <a:spcBef>
                <a:spcPct val="0"/>
              </a:spcBef>
              <a:defRPr/>
            </a:pPr>
            <a:endParaRPr lang="en-US" sz="3600" b="1" dirty="0" smtClean="0">
              <a:solidFill>
                <a:schemeClr val="accent3">
                  <a:lumMod val="60000"/>
                  <a:lumOff val="40000"/>
                </a:schemeClr>
              </a:solidFill>
              <a:latin typeface="Arial" pitchFamily="34" charset="0"/>
              <a:cs typeface="Arial" pitchFamily="34" charset="0"/>
            </a:endParaRPr>
          </a:p>
          <a:p>
            <a:pPr lvl="0" algn="ctr">
              <a:lnSpc>
                <a:spcPct val="150000"/>
              </a:lnSpc>
              <a:spcBef>
                <a:spcPct val="0"/>
              </a:spcBef>
              <a:defRPr/>
            </a:pPr>
            <a:r>
              <a:rPr lang="en-US" sz="3600" b="1" dirty="0" smtClean="0">
                <a:solidFill>
                  <a:schemeClr val="accent3">
                    <a:lumMod val="60000"/>
                    <a:lumOff val="40000"/>
                  </a:schemeClr>
                </a:solidFill>
                <a:latin typeface="Arial" pitchFamily="34" charset="0"/>
                <a:cs typeface="Arial" pitchFamily="34" charset="0"/>
              </a:rPr>
              <a:t>6 </a:t>
            </a:r>
            <a:r>
              <a:rPr lang="el-GR" sz="3600" b="1" dirty="0" smtClean="0">
                <a:solidFill>
                  <a:schemeClr val="accent3">
                    <a:lumMod val="60000"/>
                    <a:lumOff val="40000"/>
                  </a:schemeClr>
                </a:solidFill>
                <a:latin typeface="Arial" pitchFamily="34" charset="0"/>
                <a:cs typeface="Arial" pitchFamily="34" charset="0"/>
              </a:rPr>
              <a:t>Ιουνίου 2019</a:t>
            </a:r>
            <a:r>
              <a:rPr lang="el-GR" sz="4000" dirty="0" smtClean="0">
                <a:solidFill>
                  <a:schemeClr val="accent3">
                    <a:lumMod val="60000"/>
                    <a:lumOff val="40000"/>
                  </a:schemeClr>
                </a:solidFill>
                <a:latin typeface="Arial" pitchFamily="34" charset="0"/>
                <a:cs typeface="Arial" pitchFamily="34" charset="0"/>
              </a:rPr>
              <a:t/>
            </a:r>
            <a:br>
              <a:rPr lang="el-GR" sz="4000" dirty="0" smtClean="0">
                <a:solidFill>
                  <a:schemeClr val="accent3">
                    <a:lumMod val="60000"/>
                    <a:lumOff val="40000"/>
                  </a:schemeClr>
                </a:solidFill>
                <a:latin typeface="Arial" pitchFamily="34" charset="0"/>
                <a:cs typeface="Arial" pitchFamily="34" charset="0"/>
              </a:rPr>
            </a:br>
            <a:endParaRPr lang="el-GR" sz="4000" b="1" dirty="0" smtClean="0">
              <a:solidFill>
                <a:schemeClr val="accent3">
                  <a:lumMod val="60000"/>
                  <a:lumOff val="40000"/>
                </a:schemeClr>
              </a:solidFill>
              <a:effectLst>
                <a:outerShdw blurRad="38100" dist="25400" dir="5400000" algn="tl" rotWithShape="0">
                  <a:srgbClr val="000000">
                    <a:alpha val="43000"/>
                  </a:srgbClr>
                </a:outerShdw>
              </a:effectLst>
              <a:latin typeface="Arial" pitchFamily="34" charset="0"/>
              <a:cs typeface="Arial" pitchFamily="34" charset="0"/>
            </a:endParaRPr>
          </a:p>
        </p:txBody>
      </p:sp>
    </p:spTree>
  </p:cSld>
  <p:clrMapOvr>
    <a:masterClrMapping/>
  </p:clrMapOvr>
  <p:transition spd="med">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1472" y="1714488"/>
            <a:ext cx="8215370" cy="4524315"/>
          </a:xfrm>
          <a:prstGeom prst="rect">
            <a:avLst/>
          </a:prstGeom>
        </p:spPr>
        <p:txBody>
          <a:bodyPr wrap="square">
            <a:spAutoFit/>
          </a:bodyPr>
          <a:lstStyle/>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Βασικές έννοιες</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Νομοθετικό πλαίσιο των Καθεστώτων </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Τελειοποίηση προς Επανεξαγωγή (ορισμός, οφέλη, λειτουργία)</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Τελειοποίηση προς Επανεισαγωγή (ορισμός, οφέλη, λειτουργία)</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Πότε μπορεί να χορηγηθεί άδεια (αιτητής, προϋποθέσεις, εμπορεύματα, εργασίες)</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Βασικά στάδια λειτουργίας των καθεστώτων</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Πώς υπολογίζονται οι εισαγωγικοί δασμοί -παραδείγματα</a:t>
            </a:r>
          </a:p>
          <a:p>
            <a:pPr lvl="0" algn="just">
              <a:spcBef>
                <a:spcPts val="600"/>
              </a:spcBef>
              <a:spcAft>
                <a:spcPts val="600"/>
              </a:spcAft>
              <a:buFont typeface="Wingdings" pitchFamily="2" charset="2"/>
              <a:buChar char="Ø"/>
            </a:pPr>
            <a:r>
              <a:rPr lang="el-GR" dirty="0" smtClean="0">
                <a:solidFill>
                  <a:schemeClr val="tx2"/>
                </a:solidFill>
                <a:latin typeface="+mj-lt"/>
                <a:cs typeface="Arial" pitchFamily="34" charset="0"/>
              </a:rPr>
              <a:t>  Στατιστικά συνεισφοράς των καθεστώτων τελειοποίησης στο εμπόριο</a:t>
            </a:r>
          </a:p>
          <a:p>
            <a:pPr lvl="0" algn="just">
              <a:spcBef>
                <a:spcPts val="600"/>
              </a:spcBef>
              <a:spcAft>
                <a:spcPts val="600"/>
              </a:spcAft>
            </a:pPr>
            <a:endParaRPr lang="el-GR" dirty="0" smtClean="0">
              <a:solidFill>
                <a:schemeClr val="tx2"/>
              </a:solidFill>
              <a:latin typeface="+mj-lt"/>
              <a:cs typeface="Arial" pitchFamily="34" charset="0"/>
            </a:endParaRPr>
          </a:p>
          <a:p>
            <a:pPr lvl="0" algn="just">
              <a:spcBef>
                <a:spcPts val="600"/>
              </a:spcBef>
              <a:spcAft>
                <a:spcPts val="600"/>
              </a:spcAft>
            </a:pPr>
            <a:r>
              <a:rPr lang="el-GR" dirty="0" smtClean="0">
                <a:solidFill>
                  <a:schemeClr val="tx2"/>
                </a:solidFill>
                <a:latin typeface="+mj-lt"/>
                <a:cs typeface="Arial" pitchFamily="34" charset="0"/>
              </a:rPr>
              <a:t>Συνημμένα (όροι, στοιχεία λογιστικών καταχωρήσεων και εκκαθαριστικού λογ/</a:t>
            </a:r>
            <a:r>
              <a:rPr lang="el-GR" dirty="0" err="1" smtClean="0">
                <a:solidFill>
                  <a:schemeClr val="tx2"/>
                </a:solidFill>
                <a:latin typeface="+mj-lt"/>
                <a:cs typeface="Arial" pitchFamily="34" charset="0"/>
              </a:rPr>
              <a:t>σμού)</a:t>
            </a:r>
            <a:endParaRPr lang="el-GR" dirty="0" smtClean="0">
              <a:solidFill>
                <a:schemeClr val="tx2"/>
              </a:solidFill>
              <a:latin typeface="+mj-lt"/>
            </a:endParaRPr>
          </a:p>
        </p:txBody>
      </p:sp>
      <p:sp>
        <p:nvSpPr>
          <p:cNvPr id="5" name="Title 1"/>
          <p:cNvSpPr txBox="1">
            <a:spLocks/>
          </p:cNvSpPr>
          <p:nvPr/>
        </p:nvSpPr>
        <p:spPr>
          <a:xfrm>
            <a:off x="500034" y="785794"/>
            <a:ext cx="8072495" cy="500066"/>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p>
            <a:pPr algn="ctr">
              <a:spcBef>
                <a:spcPct val="0"/>
              </a:spcBef>
              <a:defRPr/>
            </a:pPr>
            <a:r>
              <a:rPr lang="el-GR" sz="3200" b="1" dirty="0" smtClean="0">
                <a:ln w="635">
                  <a:noFill/>
                </a:ln>
                <a:solidFill>
                  <a:schemeClr val="accent2">
                    <a:lumMod val="40000"/>
                    <a:lumOff val="60000"/>
                  </a:schemeClr>
                </a:solidFill>
                <a:effectLst>
                  <a:outerShdw blurRad="38100" dist="25400" dir="5400000" algn="tl" rotWithShape="0">
                    <a:srgbClr val="000000">
                      <a:alpha val="43000"/>
                    </a:srgbClr>
                  </a:outerShdw>
                </a:effectLst>
                <a:latin typeface="+mj-lt"/>
                <a:ea typeface="+mj-ea"/>
                <a:cs typeface="+mj-cs"/>
              </a:rPr>
              <a:t>Περιεχόμενα Παρουσίασης</a:t>
            </a:r>
            <a:endParaRPr kumimoji="0" lang="el-GR" sz="3200" b="1" i="0" u="none" strike="noStrike" kern="1200" cap="none" spc="0" normalizeH="0" baseline="0" noProof="0" dirty="0">
              <a:ln w="635">
                <a:noFill/>
              </a:ln>
              <a:solidFill>
                <a:schemeClr val="accent2">
                  <a:lumMod val="40000"/>
                  <a:lumOff val="60000"/>
                </a:schemeClr>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med">
    <p:diamon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12042</TotalTime>
  <Words>2033</Words>
  <Application>Microsoft Office PowerPoint</Application>
  <PresentationFormat>On-screen Show (4:3)</PresentationFormat>
  <Paragraphs>252</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Flow</vt:lpstr>
      <vt:lpstr>Slide 1</vt:lpstr>
      <vt:lpstr>Slide 2</vt:lpstr>
      <vt:lpstr>Slide 3</vt:lpstr>
      <vt:lpstr>Slide 4</vt:lpstr>
      <vt:lpstr>Slide 5</vt:lpstr>
      <vt:lpstr>Slide 6</vt:lpstr>
      <vt:lpstr>Slide 7</vt:lpstr>
      <vt:lpstr>Slide 8</vt:lpstr>
      <vt:lpstr>Slide 9</vt:lpstr>
      <vt:lpstr>Slide 10</vt:lpstr>
      <vt:lpstr>Slide 11</vt:lpstr>
      <vt:lpstr>Άρθρο 5 (16), Καν. (ΕΕ) αρ.  952/2013</vt:lpstr>
      <vt:lpstr>Άρθρο 210 Καν. (ΕΕ) αρ.  952/2013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1183</cp:revision>
  <dcterms:created xsi:type="dcterms:W3CDTF">2015-08-04T12:07:00Z</dcterms:created>
  <dcterms:modified xsi:type="dcterms:W3CDTF">2019-06-06T10:31:47Z</dcterms:modified>
</cp:coreProperties>
</file>